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47"/>
  </p:notesMasterIdLst>
  <p:handoutMasterIdLst>
    <p:handoutMasterId r:id="rId48"/>
  </p:handoutMasterIdLst>
  <p:sldIdLst>
    <p:sldId id="256" r:id="rId3"/>
    <p:sldId id="259" r:id="rId4"/>
    <p:sldId id="261" r:id="rId5"/>
    <p:sldId id="270" r:id="rId6"/>
    <p:sldId id="271" r:id="rId7"/>
    <p:sldId id="272" r:id="rId8"/>
    <p:sldId id="318" r:id="rId9"/>
    <p:sldId id="346" r:id="rId10"/>
    <p:sldId id="274" r:id="rId11"/>
    <p:sldId id="275" r:id="rId12"/>
    <p:sldId id="350" r:id="rId13"/>
    <p:sldId id="352" r:id="rId14"/>
    <p:sldId id="361" r:id="rId15"/>
    <p:sldId id="366" r:id="rId16"/>
    <p:sldId id="296" r:id="rId17"/>
    <p:sldId id="326" r:id="rId18"/>
    <p:sldId id="369" r:id="rId19"/>
    <p:sldId id="330" r:id="rId20"/>
    <p:sldId id="331" r:id="rId21"/>
    <p:sldId id="362" r:id="rId22"/>
    <p:sldId id="378" r:id="rId23"/>
    <p:sldId id="384" r:id="rId24"/>
    <p:sldId id="406" r:id="rId25"/>
    <p:sldId id="409" r:id="rId26"/>
    <p:sldId id="408" r:id="rId27"/>
    <p:sldId id="407" r:id="rId28"/>
    <p:sldId id="276" r:id="rId29"/>
    <p:sldId id="308" r:id="rId30"/>
    <p:sldId id="309" r:id="rId31"/>
    <p:sldId id="357" r:id="rId32"/>
    <p:sldId id="310" r:id="rId33"/>
    <p:sldId id="410" r:id="rId34"/>
    <p:sldId id="411" r:id="rId35"/>
    <p:sldId id="412" r:id="rId36"/>
    <p:sldId id="413" r:id="rId37"/>
    <p:sldId id="340" r:id="rId38"/>
    <p:sldId id="290" r:id="rId39"/>
    <p:sldId id="375" r:id="rId40"/>
    <p:sldId id="288" r:id="rId41"/>
    <p:sldId id="289" r:id="rId42"/>
    <p:sldId id="374" r:id="rId43"/>
    <p:sldId id="373" r:id="rId44"/>
    <p:sldId id="414" r:id="rId45"/>
    <p:sldId id="292"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117"/>
    <a:srgbClr val="3366FF"/>
    <a:srgbClr val="008000"/>
    <a:srgbClr val="003300"/>
    <a:srgbClr val="33CC33"/>
    <a:srgbClr val="007600"/>
    <a:srgbClr val="CCCCFF"/>
    <a:srgbClr val="339933"/>
    <a:srgbClr val="006000"/>
    <a:srgbClr val="187A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1" autoAdjust="0"/>
    <p:restoredTop sz="93237" autoAdjust="0"/>
  </p:normalViewPr>
  <p:slideViewPr>
    <p:cSldViewPr snapToGrid="0">
      <p:cViewPr varScale="1">
        <p:scale>
          <a:sx n="106" d="100"/>
          <a:sy n="106" d="100"/>
        </p:scale>
        <p:origin x="872" y="168"/>
      </p:cViewPr>
      <p:guideLst/>
    </p:cSldViewPr>
  </p:slideViewPr>
  <p:notesTextViewPr>
    <p:cViewPr>
      <p:scale>
        <a:sx n="1" d="1"/>
        <a:sy n="1" d="1"/>
      </p:scale>
      <p:origin x="0" y="0"/>
    </p:cViewPr>
  </p:notesTextViewPr>
  <p:notesViewPr>
    <p:cSldViewPr snapToGrid="0">
      <p:cViewPr varScale="1">
        <p:scale>
          <a:sx n="84" d="100"/>
          <a:sy n="84" d="100"/>
        </p:scale>
        <p:origin x="39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D84E97-EC6E-42FF-BA84-EC44C46ADD94}"/>
              </a:ext>
            </a:extLst>
          </p:cNvPr>
          <p:cNvSpPr>
            <a:spLocks noGrp="1"/>
          </p:cNvSpPr>
          <p:nvPr>
            <p:ph type="hdr" sz="quarter"/>
          </p:nvPr>
        </p:nvSpPr>
        <p:spPr>
          <a:xfrm>
            <a:off x="0" y="0"/>
            <a:ext cx="3037840" cy="466434"/>
          </a:xfrm>
          <a:prstGeom prst="rect">
            <a:avLst/>
          </a:prstGeom>
        </p:spPr>
        <p:txBody>
          <a:bodyPr vert="horz" lIns="93170" tIns="46586" rIns="93170" bIns="46586" rtlCol="0"/>
          <a:lstStyle>
            <a:lvl1pPr algn="l">
              <a:defRPr sz="1200"/>
            </a:lvl1pPr>
          </a:lstStyle>
          <a:p>
            <a:endParaRPr lang="en-ZA" dirty="0"/>
          </a:p>
        </p:txBody>
      </p:sp>
      <p:sp>
        <p:nvSpPr>
          <p:cNvPr id="3" name="Date Placeholder 2">
            <a:extLst>
              <a:ext uri="{FF2B5EF4-FFF2-40B4-BE49-F238E27FC236}">
                <a16:creationId xmlns:a16="http://schemas.microsoft.com/office/drawing/2014/main" id="{C76DBA63-E532-423B-8FE4-90F695948BE2}"/>
              </a:ext>
            </a:extLst>
          </p:cNvPr>
          <p:cNvSpPr>
            <a:spLocks noGrp="1"/>
          </p:cNvSpPr>
          <p:nvPr>
            <p:ph type="dt" sz="quarter" idx="1"/>
          </p:nvPr>
        </p:nvSpPr>
        <p:spPr>
          <a:xfrm>
            <a:off x="3970938" y="0"/>
            <a:ext cx="3037840" cy="466434"/>
          </a:xfrm>
          <a:prstGeom prst="rect">
            <a:avLst/>
          </a:prstGeom>
        </p:spPr>
        <p:txBody>
          <a:bodyPr vert="horz" lIns="93170" tIns="46586" rIns="93170" bIns="46586" rtlCol="0"/>
          <a:lstStyle>
            <a:lvl1pPr algn="r">
              <a:defRPr sz="1200"/>
            </a:lvl1pPr>
          </a:lstStyle>
          <a:p>
            <a:fld id="{17820C78-FBE7-4BDC-A570-9FDB69A1B22F}" type="datetimeFigureOut">
              <a:rPr lang="en-ZA" smtClean="0"/>
              <a:t>2021/12/08</a:t>
            </a:fld>
            <a:endParaRPr lang="en-ZA" dirty="0"/>
          </a:p>
        </p:txBody>
      </p:sp>
      <p:sp>
        <p:nvSpPr>
          <p:cNvPr id="4" name="Footer Placeholder 3">
            <a:extLst>
              <a:ext uri="{FF2B5EF4-FFF2-40B4-BE49-F238E27FC236}">
                <a16:creationId xmlns:a16="http://schemas.microsoft.com/office/drawing/2014/main" id="{17CCE9A0-3316-42BD-A5AB-5B64005DD49B}"/>
              </a:ext>
            </a:extLst>
          </p:cNvPr>
          <p:cNvSpPr>
            <a:spLocks noGrp="1"/>
          </p:cNvSpPr>
          <p:nvPr>
            <p:ph type="ftr" sz="quarter" idx="2"/>
          </p:nvPr>
        </p:nvSpPr>
        <p:spPr>
          <a:xfrm>
            <a:off x="0" y="8829968"/>
            <a:ext cx="3037840" cy="466434"/>
          </a:xfrm>
          <a:prstGeom prst="rect">
            <a:avLst/>
          </a:prstGeom>
        </p:spPr>
        <p:txBody>
          <a:bodyPr vert="horz" lIns="93170" tIns="46586" rIns="93170" bIns="46586"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A577D75-F401-493B-98F2-BC1A67345042}"/>
              </a:ext>
            </a:extLst>
          </p:cNvPr>
          <p:cNvSpPr>
            <a:spLocks noGrp="1"/>
          </p:cNvSpPr>
          <p:nvPr>
            <p:ph type="sldNum" sz="quarter" idx="3"/>
          </p:nvPr>
        </p:nvSpPr>
        <p:spPr>
          <a:xfrm>
            <a:off x="3970938" y="8829968"/>
            <a:ext cx="3037840" cy="466434"/>
          </a:xfrm>
          <a:prstGeom prst="rect">
            <a:avLst/>
          </a:prstGeom>
        </p:spPr>
        <p:txBody>
          <a:bodyPr vert="horz" lIns="93170" tIns="46586" rIns="93170" bIns="46586" rtlCol="0" anchor="b"/>
          <a:lstStyle>
            <a:lvl1pPr algn="r">
              <a:defRPr sz="1200"/>
            </a:lvl1pPr>
          </a:lstStyle>
          <a:p>
            <a:fld id="{EDFE68CA-6410-4577-9D21-2D4A13FB0EC7}" type="slidenum">
              <a:rPr lang="en-ZA" smtClean="0"/>
              <a:t>‹#›</a:t>
            </a:fld>
            <a:endParaRPr lang="en-ZA" dirty="0"/>
          </a:p>
        </p:txBody>
      </p:sp>
    </p:spTree>
    <p:extLst>
      <p:ext uri="{BB962C8B-B14F-4D97-AF65-F5344CB8AC3E}">
        <p14:creationId xmlns:p14="http://schemas.microsoft.com/office/powerpoint/2010/main" val="2507396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0" tIns="46586" rIns="93170" bIns="46586" rtlCol="0"/>
          <a:lstStyle>
            <a:lvl1pPr algn="l">
              <a:defRPr sz="1200"/>
            </a:lvl1pPr>
          </a:lstStyle>
          <a:p>
            <a:endParaRPr lang="en-ZA" dirty="0"/>
          </a:p>
        </p:txBody>
      </p:sp>
      <p:sp>
        <p:nvSpPr>
          <p:cNvPr id="3" name="Date Placeholder 2"/>
          <p:cNvSpPr>
            <a:spLocks noGrp="1"/>
          </p:cNvSpPr>
          <p:nvPr>
            <p:ph type="dt" idx="1"/>
          </p:nvPr>
        </p:nvSpPr>
        <p:spPr>
          <a:xfrm>
            <a:off x="3970938" y="0"/>
            <a:ext cx="3037840" cy="466434"/>
          </a:xfrm>
          <a:prstGeom prst="rect">
            <a:avLst/>
          </a:prstGeom>
        </p:spPr>
        <p:txBody>
          <a:bodyPr vert="horz" lIns="93170" tIns="46586" rIns="93170" bIns="46586" rtlCol="0"/>
          <a:lstStyle>
            <a:lvl1pPr algn="r">
              <a:defRPr sz="1200"/>
            </a:lvl1pPr>
          </a:lstStyle>
          <a:p>
            <a:fld id="{B0D3E3E1-00CB-45E4-9E08-AEC511D12148}" type="datetimeFigureOut">
              <a:rPr lang="en-ZA" smtClean="0"/>
              <a:t>2021/12/08</a:t>
            </a:fld>
            <a:endParaRPr lang="en-ZA" dirty="0"/>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70" tIns="46586" rIns="93170" bIns="46586" rtlCol="0" anchor="ctr"/>
          <a:lstStyle/>
          <a:p>
            <a:endParaRPr lang="en-Z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0" tIns="46586" rIns="93170"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8"/>
            <a:ext cx="3037840" cy="466434"/>
          </a:xfrm>
          <a:prstGeom prst="rect">
            <a:avLst/>
          </a:prstGeom>
        </p:spPr>
        <p:txBody>
          <a:bodyPr vert="horz" lIns="93170" tIns="46586" rIns="93170" bIns="46586"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0" tIns="46586" rIns="93170" bIns="46586" rtlCol="0" anchor="b"/>
          <a:lstStyle>
            <a:lvl1pPr algn="r">
              <a:defRPr sz="1200"/>
            </a:lvl1pPr>
          </a:lstStyle>
          <a:p>
            <a:fld id="{5B053FA6-88D6-4C1D-A91B-0BFF9DF48132}" type="slidenum">
              <a:rPr lang="en-ZA" smtClean="0"/>
              <a:t>‹#›</a:t>
            </a:fld>
            <a:endParaRPr lang="en-ZA" dirty="0"/>
          </a:p>
        </p:txBody>
      </p:sp>
    </p:spTree>
    <p:extLst>
      <p:ext uri="{BB962C8B-B14F-4D97-AF65-F5344CB8AC3E}">
        <p14:creationId xmlns:p14="http://schemas.microsoft.com/office/powerpoint/2010/main" val="220861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can I not update the date???</a:t>
            </a:r>
          </a:p>
        </p:txBody>
      </p:sp>
      <p:sp>
        <p:nvSpPr>
          <p:cNvPr id="4" name="Slide Number Placeholder 3"/>
          <p:cNvSpPr>
            <a:spLocks noGrp="1"/>
          </p:cNvSpPr>
          <p:nvPr>
            <p:ph type="sldNum" sz="quarter" idx="10"/>
          </p:nvPr>
        </p:nvSpPr>
        <p:spPr/>
        <p:txBody>
          <a:bodyPr/>
          <a:lstStyle/>
          <a:p>
            <a:fld id="{5B053FA6-88D6-4C1D-A91B-0BFF9DF48132}" type="slidenum">
              <a:rPr lang="en-ZA" smtClean="0"/>
              <a:t>1</a:t>
            </a:fld>
            <a:endParaRPr lang="en-ZA" dirty="0"/>
          </a:p>
        </p:txBody>
      </p:sp>
    </p:spTree>
    <p:extLst>
      <p:ext uri="{BB962C8B-B14F-4D97-AF65-F5344CB8AC3E}">
        <p14:creationId xmlns:p14="http://schemas.microsoft.com/office/powerpoint/2010/main" val="366423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053FA6-88D6-4C1D-A91B-0BFF9DF48132}" type="slidenum">
              <a:rPr lang="en-ZA" smtClean="0"/>
              <a:t>44</a:t>
            </a:fld>
            <a:endParaRPr lang="en-ZA" dirty="0"/>
          </a:p>
        </p:txBody>
      </p:sp>
    </p:spTree>
    <p:extLst>
      <p:ext uri="{BB962C8B-B14F-4D97-AF65-F5344CB8AC3E}">
        <p14:creationId xmlns:p14="http://schemas.microsoft.com/office/powerpoint/2010/main" val="230433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053FA6-88D6-4C1D-A91B-0BFF9DF48132}" type="slidenum">
              <a:rPr lang="en-ZA" smtClean="0"/>
              <a:t>2</a:t>
            </a:fld>
            <a:endParaRPr lang="en-ZA" dirty="0"/>
          </a:p>
        </p:txBody>
      </p:sp>
    </p:spTree>
    <p:extLst>
      <p:ext uri="{BB962C8B-B14F-4D97-AF65-F5344CB8AC3E}">
        <p14:creationId xmlns:p14="http://schemas.microsoft.com/office/powerpoint/2010/main" val="146389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dirty="0"/>
              <a:t>Acknowledgements:</a:t>
            </a:r>
          </a:p>
          <a:p>
            <a:r>
              <a:rPr lang="en-ZA" sz="1200" dirty="0"/>
              <a:t>Last year, per request from the Chairman, we wish to recognise and acknowledge the efforts of Greg Wright</a:t>
            </a:r>
          </a:p>
          <a:p>
            <a:r>
              <a:rPr lang="en-ZA" sz="1200" dirty="0"/>
              <a:t>Environment: incredible leadership role played by Samantha Lupini re beach clean-up</a:t>
            </a:r>
          </a:p>
          <a:p>
            <a:r>
              <a:rPr lang="en-ZA" sz="1200" dirty="0"/>
              <a:t>Thanks to the Committee, City of Cape Town and Llandudno community</a:t>
            </a:r>
            <a:endParaRPr lang="en-GB" dirty="0"/>
          </a:p>
        </p:txBody>
      </p:sp>
      <p:sp>
        <p:nvSpPr>
          <p:cNvPr id="4" name="Slide Number Placeholder 3"/>
          <p:cNvSpPr>
            <a:spLocks noGrp="1"/>
          </p:cNvSpPr>
          <p:nvPr>
            <p:ph type="sldNum" sz="quarter" idx="10"/>
          </p:nvPr>
        </p:nvSpPr>
        <p:spPr/>
        <p:txBody>
          <a:bodyPr/>
          <a:lstStyle/>
          <a:p>
            <a:fld id="{5B053FA6-88D6-4C1D-A91B-0BFF9DF48132}" type="slidenum">
              <a:rPr lang="en-ZA" smtClean="0"/>
              <a:t>8</a:t>
            </a:fld>
            <a:endParaRPr lang="en-ZA" dirty="0"/>
          </a:p>
        </p:txBody>
      </p:sp>
    </p:spTree>
    <p:extLst>
      <p:ext uri="{BB962C8B-B14F-4D97-AF65-F5344CB8AC3E}">
        <p14:creationId xmlns:p14="http://schemas.microsoft.com/office/powerpoint/2010/main" val="122839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Project team - thanked for incredible service to Llandudno</a:t>
            </a:r>
            <a:endParaRPr lang="en-GB" dirty="0"/>
          </a:p>
        </p:txBody>
      </p:sp>
      <p:sp>
        <p:nvSpPr>
          <p:cNvPr id="4" name="Slide Number Placeholder 3"/>
          <p:cNvSpPr>
            <a:spLocks noGrp="1"/>
          </p:cNvSpPr>
          <p:nvPr>
            <p:ph type="sldNum" sz="quarter" idx="10"/>
          </p:nvPr>
        </p:nvSpPr>
        <p:spPr/>
        <p:txBody>
          <a:bodyPr/>
          <a:lstStyle/>
          <a:p>
            <a:fld id="{5B053FA6-88D6-4C1D-A91B-0BFF9DF48132}" type="slidenum">
              <a:rPr lang="en-ZA" smtClean="0"/>
              <a:t>12</a:t>
            </a:fld>
            <a:endParaRPr lang="en-ZA" dirty="0"/>
          </a:p>
        </p:txBody>
      </p:sp>
    </p:spTree>
    <p:extLst>
      <p:ext uri="{BB962C8B-B14F-4D97-AF65-F5344CB8AC3E}">
        <p14:creationId xmlns:p14="http://schemas.microsoft.com/office/powerpoint/2010/main" val="95015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3 x topics. </a:t>
            </a:r>
          </a:p>
        </p:txBody>
      </p:sp>
      <p:sp>
        <p:nvSpPr>
          <p:cNvPr id="4" name="Slide Number Placeholder 3"/>
          <p:cNvSpPr>
            <a:spLocks noGrp="1"/>
          </p:cNvSpPr>
          <p:nvPr>
            <p:ph type="sldNum" sz="quarter" idx="5"/>
          </p:nvPr>
        </p:nvSpPr>
        <p:spPr/>
        <p:txBody>
          <a:bodyPr/>
          <a:lstStyle/>
          <a:p>
            <a:fld id="{5B053FA6-88D6-4C1D-A91B-0BFF9DF48132}" type="slidenum">
              <a:rPr lang="en-ZA" smtClean="0">
                <a:solidFill>
                  <a:prstClr val="black"/>
                </a:solidFill>
              </a:rPr>
              <a:pPr/>
              <a:t>16</a:t>
            </a:fld>
            <a:endParaRPr lang="en-ZA" dirty="0">
              <a:solidFill>
                <a:prstClr val="black"/>
              </a:solidFill>
            </a:endParaRPr>
          </a:p>
        </p:txBody>
      </p:sp>
    </p:spTree>
    <p:extLst>
      <p:ext uri="{BB962C8B-B14F-4D97-AF65-F5344CB8AC3E}">
        <p14:creationId xmlns:p14="http://schemas.microsoft.com/office/powerpoint/2010/main" val="418856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Paths. Jojo tank to irrigate new trees. Portable tank for Weaver’s bakkie. </a:t>
            </a:r>
          </a:p>
        </p:txBody>
      </p:sp>
      <p:sp>
        <p:nvSpPr>
          <p:cNvPr id="4" name="Slide Number Placeholder 3"/>
          <p:cNvSpPr>
            <a:spLocks noGrp="1"/>
          </p:cNvSpPr>
          <p:nvPr>
            <p:ph type="sldNum" sz="quarter" idx="5"/>
          </p:nvPr>
        </p:nvSpPr>
        <p:spPr/>
        <p:txBody>
          <a:bodyPr/>
          <a:lstStyle/>
          <a:p>
            <a:fld id="{5B053FA6-88D6-4C1D-A91B-0BFF9DF48132}" type="slidenum">
              <a:rPr lang="en-ZA" smtClean="0">
                <a:solidFill>
                  <a:prstClr val="black"/>
                </a:solidFill>
              </a:rPr>
              <a:pPr/>
              <a:t>17</a:t>
            </a:fld>
            <a:endParaRPr lang="en-ZA" dirty="0">
              <a:solidFill>
                <a:prstClr val="black"/>
              </a:solidFill>
            </a:endParaRPr>
          </a:p>
        </p:txBody>
      </p:sp>
    </p:spTree>
    <p:extLst>
      <p:ext uri="{BB962C8B-B14F-4D97-AF65-F5344CB8AC3E}">
        <p14:creationId xmlns:p14="http://schemas.microsoft.com/office/powerpoint/2010/main" val="371737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SRA, Firebreaks. Access roads. Gums to north, could get the wrong wind. Carel? </a:t>
            </a:r>
          </a:p>
        </p:txBody>
      </p:sp>
      <p:sp>
        <p:nvSpPr>
          <p:cNvPr id="4" name="Slide Number Placeholder 3"/>
          <p:cNvSpPr>
            <a:spLocks noGrp="1"/>
          </p:cNvSpPr>
          <p:nvPr>
            <p:ph type="sldNum" sz="quarter" idx="5"/>
          </p:nvPr>
        </p:nvSpPr>
        <p:spPr/>
        <p:txBody>
          <a:bodyPr/>
          <a:lstStyle/>
          <a:p>
            <a:fld id="{5B053FA6-88D6-4C1D-A91B-0BFF9DF48132}" type="slidenum">
              <a:rPr lang="en-ZA" smtClean="0">
                <a:solidFill>
                  <a:prstClr val="black"/>
                </a:solidFill>
              </a:rPr>
              <a:pPr/>
              <a:t>18</a:t>
            </a:fld>
            <a:endParaRPr lang="en-ZA" dirty="0">
              <a:solidFill>
                <a:prstClr val="black"/>
              </a:solidFill>
            </a:endParaRPr>
          </a:p>
        </p:txBody>
      </p:sp>
    </p:spTree>
    <p:extLst>
      <p:ext uri="{BB962C8B-B14F-4D97-AF65-F5344CB8AC3E}">
        <p14:creationId xmlns:p14="http://schemas.microsoft.com/office/powerpoint/2010/main" val="1493571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Clearing various invasives in gully stream and re-planting. Funded privately and through plant donation valued at R 100,000 from City. </a:t>
            </a:r>
          </a:p>
        </p:txBody>
      </p:sp>
      <p:sp>
        <p:nvSpPr>
          <p:cNvPr id="4" name="Slide Number Placeholder 3"/>
          <p:cNvSpPr>
            <a:spLocks noGrp="1"/>
          </p:cNvSpPr>
          <p:nvPr>
            <p:ph type="sldNum" sz="quarter" idx="5"/>
          </p:nvPr>
        </p:nvSpPr>
        <p:spPr/>
        <p:txBody>
          <a:bodyPr/>
          <a:lstStyle/>
          <a:p>
            <a:fld id="{5B053FA6-88D6-4C1D-A91B-0BFF9DF48132}" type="slidenum">
              <a:rPr lang="en-ZA" smtClean="0">
                <a:solidFill>
                  <a:prstClr val="black"/>
                </a:solidFill>
              </a:rPr>
              <a:pPr/>
              <a:t>19</a:t>
            </a:fld>
            <a:endParaRPr lang="en-ZA" dirty="0">
              <a:solidFill>
                <a:prstClr val="black"/>
              </a:solidFill>
            </a:endParaRPr>
          </a:p>
        </p:txBody>
      </p:sp>
    </p:spTree>
    <p:extLst>
      <p:ext uri="{BB962C8B-B14F-4D97-AF65-F5344CB8AC3E}">
        <p14:creationId xmlns:p14="http://schemas.microsoft.com/office/powerpoint/2010/main" val="4031478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053FA6-88D6-4C1D-A91B-0BFF9DF48132}" type="slidenum">
              <a:rPr lang="en-ZA" smtClean="0"/>
              <a:t>40</a:t>
            </a:fld>
            <a:endParaRPr lang="en-ZA" dirty="0"/>
          </a:p>
        </p:txBody>
      </p:sp>
    </p:spTree>
    <p:extLst>
      <p:ext uri="{BB962C8B-B14F-4D97-AF65-F5344CB8AC3E}">
        <p14:creationId xmlns:p14="http://schemas.microsoft.com/office/powerpoint/2010/main" val="157073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4ADE5E-2637-455A-924D-752A6C6F01F4}"/>
              </a:ext>
            </a:extLst>
          </p:cNvPr>
          <p:cNvSpPr/>
          <p:nvPr userDrawn="1"/>
        </p:nvSpPr>
        <p:spPr>
          <a:xfrm>
            <a:off x="0" y="1062182"/>
            <a:ext cx="12192000" cy="3168072"/>
          </a:xfrm>
          <a:prstGeom prst="rect">
            <a:avLst/>
          </a:prstGeom>
          <a:solidFill>
            <a:srgbClr val="5A9DC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8" name="Picture 7">
            <a:extLst>
              <a:ext uri="{FF2B5EF4-FFF2-40B4-BE49-F238E27FC236}">
                <a16:creationId xmlns:a16="http://schemas.microsoft.com/office/drawing/2014/main" id="{D6FE0E20-97B6-4659-87B9-FEC2EDE293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8143" y="4544290"/>
            <a:ext cx="1591275" cy="1078530"/>
          </a:xfrm>
          <a:prstGeom prst="rect">
            <a:avLst/>
          </a:prstGeom>
        </p:spPr>
      </p:pic>
      <p:sp>
        <p:nvSpPr>
          <p:cNvPr id="9" name="Subtitle 2">
            <a:extLst>
              <a:ext uri="{FF2B5EF4-FFF2-40B4-BE49-F238E27FC236}">
                <a16:creationId xmlns:a16="http://schemas.microsoft.com/office/drawing/2014/main" id="{B9BA3969-2626-42D6-82D4-F353AEA3D323}"/>
              </a:ext>
            </a:extLst>
          </p:cNvPr>
          <p:cNvSpPr txBox="1">
            <a:spLocks/>
          </p:cNvSpPr>
          <p:nvPr userDrawn="1"/>
        </p:nvSpPr>
        <p:spPr>
          <a:xfrm>
            <a:off x="715823" y="5130649"/>
            <a:ext cx="10478656" cy="4250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6 December 2021</a:t>
            </a:r>
          </a:p>
        </p:txBody>
      </p:sp>
      <p:sp>
        <p:nvSpPr>
          <p:cNvPr id="13" name="Subtitle 2">
            <a:extLst>
              <a:ext uri="{FF2B5EF4-FFF2-40B4-BE49-F238E27FC236}">
                <a16:creationId xmlns:a16="http://schemas.microsoft.com/office/drawing/2014/main" id="{ED8C3816-CB1C-4B0A-BE4C-991C25C1E8AF}"/>
              </a:ext>
            </a:extLst>
          </p:cNvPr>
          <p:cNvSpPr txBox="1">
            <a:spLocks/>
          </p:cNvSpPr>
          <p:nvPr userDrawn="1"/>
        </p:nvSpPr>
        <p:spPr>
          <a:xfrm>
            <a:off x="618835" y="2816947"/>
            <a:ext cx="10478656" cy="10438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0" b="0" dirty="0"/>
              <a:t>Llandudno</a:t>
            </a:r>
          </a:p>
        </p:txBody>
      </p:sp>
      <p:sp>
        <p:nvSpPr>
          <p:cNvPr id="14" name="Subtitle 2">
            <a:extLst>
              <a:ext uri="{FF2B5EF4-FFF2-40B4-BE49-F238E27FC236}">
                <a16:creationId xmlns:a16="http://schemas.microsoft.com/office/drawing/2014/main" id="{0305DF1F-3071-49A6-8D75-FAFCDA56CCC5}"/>
              </a:ext>
            </a:extLst>
          </p:cNvPr>
          <p:cNvSpPr txBox="1">
            <a:spLocks/>
          </p:cNvSpPr>
          <p:nvPr userDrawn="1"/>
        </p:nvSpPr>
        <p:spPr>
          <a:xfrm>
            <a:off x="701964" y="4654974"/>
            <a:ext cx="10478656" cy="4250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t>Annual General Meeting</a:t>
            </a:r>
          </a:p>
        </p:txBody>
      </p:sp>
      <p:sp>
        <p:nvSpPr>
          <p:cNvPr id="15" name="Rectangle 14">
            <a:extLst>
              <a:ext uri="{FF2B5EF4-FFF2-40B4-BE49-F238E27FC236}">
                <a16:creationId xmlns:a16="http://schemas.microsoft.com/office/drawing/2014/main" id="{F3D1E88C-C18F-4009-911D-4037854F20F5}"/>
              </a:ext>
            </a:extLst>
          </p:cNvPr>
          <p:cNvSpPr/>
          <p:nvPr userDrawn="1"/>
        </p:nvSpPr>
        <p:spPr>
          <a:xfrm flipV="1">
            <a:off x="776186" y="5771423"/>
            <a:ext cx="8358692" cy="45719"/>
          </a:xfrm>
          <a:prstGeom prst="rect">
            <a:avLst/>
          </a:prstGeom>
          <a:solidFill>
            <a:srgbClr val="069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6" name="Rectangle 15">
            <a:extLst>
              <a:ext uri="{FF2B5EF4-FFF2-40B4-BE49-F238E27FC236}">
                <a16:creationId xmlns:a16="http://schemas.microsoft.com/office/drawing/2014/main" id="{6C0DE3AC-C4A4-46C1-8D92-D6BB26AE22C5}"/>
              </a:ext>
            </a:extLst>
          </p:cNvPr>
          <p:cNvSpPr/>
          <p:nvPr userDrawn="1"/>
        </p:nvSpPr>
        <p:spPr>
          <a:xfrm flipV="1">
            <a:off x="0" y="4294911"/>
            <a:ext cx="12192000" cy="18000"/>
          </a:xfrm>
          <a:prstGeom prst="rect">
            <a:avLst/>
          </a:prstGeom>
          <a:solidFill>
            <a:srgbClr val="069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9" name="Rectangle 18">
            <a:extLst>
              <a:ext uri="{FF2B5EF4-FFF2-40B4-BE49-F238E27FC236}">
                <a16:creationId xmlns:a16="http://schemas.microsoft.com/office/drawing/2014/main" id="{429FD091-5C48-4358-B837-E7BAB0ABEA61}"/>
              </a:ext>
            </a:extLst>
          </p:cNvPr>
          <p:cNvSpPr/>
          <p:nvPr userDrawn="1"/>
        </p:nvSpPr>
        <p:spPr>
          <a:xfrm flipV="1">
            <a:off x="0" y="5869711"/>
            <a:ext cx="12192000" cy="18000"/>
          </a:xfrm>
          <a:prstGeom prst="rect">
            <a:avLst/>
          </a:prstGeom>
          <a:solidFill>
            <a:srgbClr val="23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0" name="Subtitle 2">
            <a:extLst>
              <a:ext uri="{FF2B5EF4-FFF2-40B4-BE49-F238E27FC236}">
                <a16:creationId xmlns:a16="http://schemas.microsoft.com/office/drawing/2014/main" id="{2F9C6FCD-07D8-48EF-9C7F-45AFDEFA20E2}"/>
              </a:ext>
            </a:extLst>
          </p:cNvPr>
          <p:cNvSpPr txBox="1">
            <a:spLocks/>
          </p:cNvSpPr>
          <p:nvPr userDrawn="1"/>
        </p:nvSpPr>
        <p:spPr>
          <a:xfrm>
            <a:off x="669634" y="3708240"/>
            <a:ext cx="10478656" cy="65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r>
              <a:rPr lang="en-US" sz="3000" b="0" i="1" dirty="0"/>
              <a:t>Special Rating Area</a:t>
            </a:r>
          </a:p>
        </p:txBody>
      </p:sp>
    </p:spTree>
    <p:extLst>
      <p:ext uri="{BB962C8B-B14F-4D97-AF65-F5344CB8AC3E}">
        <p14:creationId xmlns:p14="http://schemas.microsoft.com/office/powerpoint/2010/main" val="72240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8"/>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3" y="471054"/>
            <a:ext cx="10515600" cy="831274"/>
          </a:xfrm>
        </p:spPr>
        <p:txBody>
          <a:bodyPr>
            <a:normAutofit/>
          </a:bodyPr>
          <a:lstStyle>
            <a:lvl1pPr>
              <a:defRPr sz="4000"/>
            </a:lvl1pPr>
          </a:lstStyle>
          <a:p>
            <a:r>
              <a:rPr lang="en-US" dirty="0"/>
              <a:t>Click to edit Master title style</a:t>
            </a:r>
            <a:endParaRPr lang="en-ZA" dirty="0"/>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3" y="6134438"/>
            <a:ext cx="654051"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563419" y="1533236"/>
            <a:ext cx="11065164" cy="1228436"/>
          </a:xfrm>
        </p:spPr>
        <p:txBody>
          <a:bodyPr>
            <a:normAutofit/>
          </a:bodyPr>
          <a:lstStyle>
            <a:lvl1pPr marL="0" indent="0">
              <a:buNone/>
              <a:defRPr sz="2000"/>
            </a:lvl1pPr>
          </a:lstStyle>
          <a:p>
            <a:pPr lvl="0"/>
            <a:endParaRPr lang="en-US" dirty="0"/>
          </a:p>
        </p:txBody>
      </p:sp>
      <p:sp>
        <p:nvSpPr>
          <p:cNvPr id="4" name="Table Placeholder 3">
            <a:extLst>
              <a:ext uri="{FF2B5EF4-FFF2-40B4-BE49-F238E27FC236}">
                <a16:creationId xmlns:a16="http://schemas.microsoft.com/office/drawing/2014/main" id="{6F981D74-8ACD-4806-96D8-E6FA7A46793F}"/>
              </a:ext>
            </a:extLst>
          </p:cNvPr>
          <p:cNvSpPr>
            <a:spLocks noGrp="1"/>
          </p:cNvSpPr>
          <p:nvPr>
            <p:ph type="tbl" sz="quarter" idx="11"/>
          </p:nvPr>
        </p:nvSpPr>
        <p:spPr>
          <a:xfrm>
            <a:off x="535131" y="2927930"/>
            <a:ext cx="11129963" cy="3159125"/>
          </a:xfrm>
        </p:spPr>
        <p:txBody>
          <a:bodyPr/>
          <a:lstStyle/>
          <a:p>
            <a:endParaRPr lang="en-ZA" dirty="0"/>
          </a:p>
        </p:txBody>
      </p:sp>
    </p:spTree>
    <p:extLst>
      <p:ext uri="{BB962C8B-B14F-4D97-AF65-F5344CB8AC3E}">
        <p14:creationId xmlns:p14="http://schemas.microsoft.com/office/powerpoint/2010/main" val="193753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6C13DD-1658-4B40-94E7-D827A96A914C}"/>
              </a:ext>
            </a:extLst>
          </p:cNvPr>
          <p:cNvSpPr/>
          <p:nvPr userDrawn="1"/>
        </p:nvSpPr>
        <p:spPr>
          <a:xfrm>
            <a:off x="0" y="4595702"/>
            <a:ext cx="12192000" cy="914401"/>
          </a:xfrm>
          <a:prstGeom prst="rect">
            <a:avLst/>
          </a:prstGeom>
          <a:solidFill>
            <a:srgbClr val="3C8A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a:extLst>
              <a:ext uri="{FF2B5EF4-FFF2-40B4-BE49-F238E27FC236}">
                <a16:creationId xmlns:a16="http://schemas.microsoft.com/office/drawing/2014/main" id="{AD53EAFD-A286-45E7-9A9C-559DA1F746D7}"/>
              </a:ext>
            </a:extLst>
          </p:cNvPr>
          <p:cNvSpPr>
            <a:spLocks noGrp="1"/>
          </p:cNvSpPr>
          <p:nvPr>
            <p:ph type="title" hasCustomPrompt="1"/>
          </p:nvPr>
        </p:nvSpPr>
        <p:spPr>
          <a:xfrm>
            <a:off x="831851" y="2568727"/>
            <a:ext cx="10515600" cy="2852737"/>
          </a:xfrm>
        </p:spPr>
        <p:txBody>
          <a:bodyPr anchor="b">
            <a:normAutofit/>
          </a:bodyPr>
          <a:lstStyle>
            <a:lvl1pPr>
              <a:defRPr sz="4400" b="0"/>
            </a:lvl1pPr>
          </a:lstStyle>
          <a:p>
            <a:r>
              <a:rPr lang="en-US" dirty="0"/>
              <a:t>Section Title</a:t>
            </a:r>
            <a:endParaRPr lang="en-ZA" dirty="0"/>
          </a:p>
        </p:txBody>
      </p:sp>
      <p:pic>
        <p:nvPicPr>
          <p:cNvPr id="7" name="Picture 6">
            <a:extLst>
              <a:ext uri="{FF2B5EF4-FFF2-40B4-BE49-F238E27FC236}">
                <a16:creationId xmlns:a16="http://schemas.microsoft.com/office/drawing/2014/main" id="{8D4289BF-79FE-4FF8-933E-236A383EBC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3" y="6134438"/>
            <a:ext cx="654051" cy="443301"/>
          </a:xfrm>
          <a:prstGeom prst="rect">
            <a:avLst/>
          </a:prstGeom>
        </p:spPr>
      </p:pic>
      <p:sp>
        <p:nvSpPr>
          <p:cNvPr id="8" name="Rectangle 7">
            <a:extLst>
              <a:ext uri="{FF2B5EF4-FFF2-40B4-BE49-F238E27FC236}">
                <a16:creationId xmlns:a16="http://schemas.microsoft.com/office/drawing/2014/main" id="{1D88590B-D8E2-4298-975E-79C27D2D08E4}"/>
              </a:ext>
            </a:extLst>
          </p:cNvPr>
          <p:cNvSpPr/>
          <p:nvPr userDrawn="1"/>
        </p:nvSpPr>
        <p:spPr>
          <a:xfrm flipV="1">
            <a:off x="0" y="5551062"/>
            <a:ext cx="12192000" cy="18000"/>
          </a:xfrm>
          <a:prstGeom prst="rect">
            <a:avLst/>
          </a:prstGeom>
          <a:solidFill>
            <a:srgbClr val="069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0" name="Rectangle 9">
            <a:extLst>
              <a:ext uri="{FF2B5EF4-FFF2-40B4-BE49-F238E27FC236}">
                <a16:creationId xmlns:a16="http://schemas.microsoft.com/office/drawing/2014/main" id="{26E2234B-8475-4984-8E7D-8473A7B556B5}"/>
              </a:ext>
            </a:extLst>
          </p:cNvPr>
          <p:cNvSpPr/>
          <p:nvPr userDrawn="1"/>
        </p:nvSpPr>
        <p:spPr>
          <a:xfrm flipV="1">
            <a:off x="840841" y="5595939"/>
            <a:ext cx="8358692" cy="36000"/>
          </a:xfrm>
          <a:prstGeom prst="rect">
            <a:avLst/>
          </a:prstGeom>
          <a:solidFill>
            <a:srgbClr val="5A9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670297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8A67-2BC5-405D-8553-F480BA24461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D648D74-3981-4C19-8576-B17790DAE7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06FE339-C62C-4FE2-A60C-E8C37A6ED0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0D026C1-C9E8-45EC-A802-8145B9182619}"/>
              </a:ext>
            </a:extLst>
          </p:cNvPr>
          <p:cNvSpPr>
            <a:spLocks noGrp="1"/>
          </p:cNvSpPr>
          <p:nvPr>
            <p:ph type="dt" sz="half" idx="10"/>
          </p:nvPr>
        </p:nvSpPr>
        <p:spPr/>
        <p:txBody>
          <a:bodyPr/>
          <a:lstStyle/>
          <a:p>
            <a:endParaRPr lang="en-ZA" dirty="0"/>
          </a:p>
        </p:txBody>
      </p:sp>
      <p:sp>
        <p:nvSpPr>
          <p:cNvPr id="6" name="Footer Placeholder 5">
            <a:extLst>
              <a:ext uri="{FF2B5EF4-FFF2-40B4-BE49-F238E27FC236}">
                <a16:creationId xmlns:a16="http://schemas.microsoft.com/office/drawing/2014/main" id="{36CCCC6D-7B2B-467B-8A37-470E76BD4782}"/>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34A0F84B-708E-4CB9-A4D3-CEE6CBCD1A00}"/>
              </a:ext>
            </a:extLst>
          </p:cNvPr>
          <p:cNvSpPr>
            <a:spLocks noGrp="1"/>
          </p:cNvSpPr>
          <p:nvPr>
            <p:ph type="sldNum" sz="quarter" idx="12"/>
          </p:nvPr>
        </p:nvSpPr>
        <p:spPr/>
        <p:txBody>
          <a:bodyPr/>
          <a:lstStyle/>
          <a:p>
            <a:fld id="{4BC055DF-D3D3-433C-A320-6C269686F61D}" type="slidenum">
              <a:rPr lang="en-ZA" smtClean="0"/>
              <a:t>‹#›</a:t>
            </a:fld>
            <a:endParaRPr lang="en-ZA" dirty="0"/>
          </a:p>
        </p:txBody>
      </p:sp>
    </p:spTree>
    <p:extLst>
      <p:ext uri="{BB962C8B-B14F-4D97-AF65-F5344CB8AC3E}">
        <p14:creationId xmlns:p14="http://schemas.microsoft.com/office/powerpoint/2010/main" val="8831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2FA5-1C03-453C-8EC6-CC24D7877DAA}"/>
              </a:ext>
            </a:extLst>
          </p:cNvPr>
          <p:cNvSpPr>
            <a:spLocks noGrp="1"/>
          </p:cNvSpPr>
          <p:nvPr>
            <p:ph type="title"/>
          </p:nvPr>
        </p:nvSpPr>
        <p:spPr>
          <a:xfrm>
            <a:off x="839788" y="365127"/>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FCDDB29-33BE-4A86-B0B1-CA1ADDCDEDB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B2AE48-74BD-44CF-9780-A35D757BCA7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66CC0C21-C089-4953-B8B4-4AEF53A3EB6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631A58-6F9D-4E44-9A62-92A53330CB1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13FB880-B6AD-4BD5-83CF-393BD3D6382A}"/>
              </a:ext>
            </a:extLst>
          </p:cNvPr>
          <p:cNvSpPr>
            <a:spLocks noGrp="1"/>
          </p:cNvSpPr>
          <p:nvPr>
            <p:ph type="dt" sz="half" idx="10"/>
          </p:nvPr>
        </p:nvSpPr>
        <p:spPr/>
        <p:txBody>
          <a:bodyPr/>
          <a:lstStyle/>
          <a:p>
            <a:endParaRPr lang="en-ZA" dirty="0"/>
          </a:p>
        </p:txBody>
      </p:sp>
      <p:sp>
        <p:nvSpPr>
          <p:cNvPr id="8" name="Footer Placeholder 7">
            <a:extLst>
              <a:ext uri="{FF2B5EF4-FFF2-40B4-BE49-F238E27FC236}">
                <a16:creationId xmlns:a16="http://schemas.microsoft.com/office/drawing/2014/main" id="{5EE58828-BC80-4045-ABB9-ECFB9DD494E5}"/>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0223AFC2-765D-4BB2-8090-B3F83CF80087}"/>
              </a:ext>
            </a:extLst>
          </p:cNvPr>
          <p:cNvSpPr>
            <a:spLocks noGrp="1"/>
          </p:cNvSpPr>
          <p:nvPr>
            <p:ph type="sldNum" sz="quarter" idx="12"/>
          </p:nvPr>
        </p:nvSpPr>
        <p:spPr/>
        <p:txBody>
          <a:bodyPr/>
          <a:lstStyle/>
          <a:p>
            <a:fld id="{4BC055DF-D3D3-433C-A320-6C269686F61D}" type="slidenum">
              <a:rPr lang="en-ZA" smtClean="0"/>
              <a:t>‹#›</a:t>
            </a:fld>
            <a:endParaRPr lang="en-ZA" dirty="0"/>
          </a:p>
        </p:txBody>
      </p:sp>
    </p:spTree>
    <p:extLst>
      <p:ext uri="{BB962C8B-B14F-4D97-AF65-F5344CB8AC3E}">
        <p14:creationId xmlns:p14="http://schemas.microsoft.com/office/powerpoint/2010/main" val="2874374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C264-1AC7-4B7D-B5F5-28CCFEEED4A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697F8A7-56EA-4614-8E8C-4264A539CF81}"/>
              </a:ext>
            </a:extLst>
          </p:cNvPr>
          <p:cNvSpPr>
            <a:spLocks noGrp="1"/>
          </p:cNvSpPr>
          <p:nvPr>
            <p:ph type="dt" sz="half" idx="10"/>
          </p:nvPr>
        </p:nvSpPr>
        <p:spPr/>
        <p:txBody>
          <a:bodyPr/>
          <a:lstStyle/>
          <a:p>
            <a:endParaRPr lang="en-ZA" dirty="0"/>
          </a:p>
        </p:txBody>
      </p:sp>
      <p:sp>
        <p:nvSpPr>
          <p:cNvPr id="4" name="Footer Placeholder 3">
            <a:extLst>
              <a:ext uri="{FF2B5EF4-FFF2-40B4-BE49-F238E27FC236}">
                <a16:creationId xmlns:a16="http://schemas.microsoft.com/office/drawing/2014/main" id="{1F58E9C9-0729-4C8B-B6B8-D09117A49B8D}"/>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D99DC929-135D-4092-8B18-B53E812D7CBA}"/>
              </a:ext>
            </a:extLst>
          </p:cNvPr>
          <p:cNvSpPr>
            <a:spLocks noGrp="1"/>
          </p:cNvSpPr>
          <p:nvPr>
            <p:ph type="sldNum" sz="quarter" idx="12"/>
          </p:nvPr>
        </p:nvSpPr>
        <p:spPr/>
        <p:txBody>
          <a:bodyPr/>
          <a:lstStyle/>
          <a:p>
            <a:fld id="{4BC055DF-D3D3-433C-A320-6C269686F61D}" type="slidenum">
              <a:rPr lang="en-ZA" smtClean="0"/>
              <a:t>‹#›</a:t>
            </a:fld>
            <a:endParaRPr lang="en-ZA" dirty="0"/>
          </a:p>
        </p:txBody>
      </p:sp>
    </p:spTree>
    <p:extLst>
      <p:ext uri="{BB962C8B-B14F-4D97-AF65-F5344CB8AC3E}">
        <p14:creationId xmlns:p14="http://schemas.microsoft.com/office/powerpoint/2010/main" val="379239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03FF8-D89F-416B-A32D-92E82550B5AD}"/>
              </a:ext>
            </a:extLst>
          </p:cNvPr>
          <p:cNvSpPr>
            <a:spLocks noGrp="1"/>
          </p:cNvSpPr>
          <p:nvPr>
            <p:ph type="dt" sz="half" idx="10"/>
          </p:nvPr>
        </p:nvSpPr>
        <p:spPr/>
        <p:txBody>
          <a:bodyPr/>
          <a:lstStyle/>
          <a:p>
            <a:endParaRPr lang="en-ZA" dirty="0"/>
          </a:p>
        </p:txBody>
      </p:sp>
      <p:sp>
        <p:nvSpPr>
          <p:cNvPr id="3" name="Footer Placeholder 2">
            <a:extLst>
              <a:ext uri="{FF2B5EF4-FFF2-40B4-BE49-F238E27FC236}">
                <a16:creationId xmlns:a16="http://schemas.microsoft.com/office/drawing/2014/main" id="{76ED340D-1F7E-4878-BBDF-864263C7CA2C}"/>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C75DB13F-73FC-46E0-8A98-916C2813EDA5}"/>
              </a:ext>
            </a:extLst>
          </p:cNvPr>
          <p:cNvSpPr>
            <a:spLocks noGrp="1"/>
          </p:cNvSpPr>
          <p:nvPr>
            <p:ph type="sldNum" sz="quarter" idx="12"/>
          </p:nvPr>
        </p:nvSpPr>
        <p:spPr/>
        <p:txBody>
          <a:bodyPr/>
          <a:lstStyle/>
          <a:p>
            <a:fld id="{4BC055DF-D3D3-433C-A320-6C269686F61D}" type="slidenum">
              <a:rPr lang="en-ZA" smtClean="0"/>
              <a:t>‹#›</a:t>
            </a:fld>
            <a:endParaRPr lang="en-ZA" dirty="0"/>
          </a:p>
        </p:txBody>
      </p:sp>
    </p:spTree>
    <p:extLst>
      <p:ext uri="{BB962C8B-B14F-4D97-AF65-F5344CB8AC3E}">
        <p14:creationId xmlns:p14="http://schemas.microsoft.com/office/powerpoint/2010/main" val="1032622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85FD-7232-42FA-853B-E581728F3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88C4AD2-09DB-4957-9CBC-BF81347CA2D5}"/>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6039CE70-7185-4CE2-B736-2C2D62AEB1C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F264FE-2A15-4E88-A8D7-B0941E0764A0}"/>
              </a:ext>
            </a:extLst>
          </p:cNvPr>
          <p:cNvSpPr>
            <a:spLocks noGrp="1"/>
          </p:cNvSpPr>
          <p:nvPr>
            <p:ph type="dt" sz="half" idx="10"/>
          </p:nvPr>
        </p:nvSpPr>
        <p:spPr/>
        <p:txBody>
          <a:bodyPr/>
          <a:lstStyle/>
          <a:p>
            <a:endParaRPr lang="en-ZA" dirty="0"/>
          </a:p>
        </p:txBody>
      </p:sp>
      <p:sp>
        <p:nvSpPr>
          <p:cNvPr id="6" name="Footer Placeholder 5">
            <a:extLst>
              <a:ext uri="{FF2B5EF4-FFF2-40B4-BE49-F238E27FC236}">
                <a16:creationId xmlns:a16="http://schemas.microsoft.com/office/drawing/2014/main" id="{608C0EA0-5E82-492E-B803-A011579D1D7F}"/>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6ECA5E8F-CC27-4BB2-9001-DC03BCC5FC20}"/>
              </a:ext>
            </a:extLst>
          </p:cNvPr>
          <p:cNvSpPr>
            <a:spLocks noGrp="1"/>
          </p:cNvSpPr>
          <p:nvPr>
            <p:ph type="sldNum" sz="quarter" idx="12"/>
          </p:nvPr>
        </p:nvSpPr>
        <p:spPr/>
        <p:txBody>
          <a:bodyPr/>
          <a:lstStyle/>
          <a:p>
            <a:fld id="{4BC055DF-D3D3-433C-A320-6C269686F61D}" type="slidenum">
              <a:rPr lang="en-ZA" smtClean="0"/>
              <a:t>‹#›</a:t>
            </a:fld>
            <a:endParaRPr lang="en-ZA" dirty="0"/>
          </a:p>
        </p:txBody>
      </p:sp>
    </p:spTree>
    <p:extLst>
      <p:ext uri="{BB962C8B-B14F-4D97-AF65-F5344CB8AC3E}">
        <p14:creationId xmlns:p14="http://schemas.microsoft.com/office/powerpoint/2010/main" val="211891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D3CE-1C03-4DE4-969F-30B4E1F47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3D6197B-7958-4DBB-977C-EE7B5A3B2CA7}"/>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ZA" dirty="0"/>
          </a:p>
        </p:txBody>
      </p:sp>
      <p:sp>
        <p:nvSpPr>
          <p:cNvPr id="4" name="Text Placeholder 3">
            <a:extLst>
              <a:ext uri="{FF2B5EF4-FFF2-40B4-BE49-F238E27FC236}">
                <a16:creationId xmlns:a16="http://schemas.microsoft.com/office/drawing/2014/main" id="{DB20F35E-1387-456B-8912-E55E8660B55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184CC1-46C3-4FE9-B7C4-6D356C7D919E}"/>
              </a:ext>
            </a:extLst>
          </p:cNvPr>
          <p:cNvSpPr>
            <a:spLocks noGrp="1"/>
          </p:cNvSpPr>
          <p:nvPr>
            <p:ph type="dt" sz="half" idx="10"/>
          </p:nvPr>
        </p:nvSpPr>
        <p:spPr/>
        <p:txBody>
          <a:bodyPr/>
          <a:lstStyle/>
          <a:p>
            <a:endParaRPr lang="en-ZA" dirty="0"/>
          </a:p>
        </p:txBody>
      </p:sp>
      <p:sp>
        <p:nvSpPr>
          <p:cNvPr id="6" name="Footer Placeholder 5">
            <a:extLst>
              <a:ext uri="{FF2B5EF4-FFF2-40B4-BE49-F238E27FC236}">
                <a16:creationId xmlns:a16="http://schemas.microsoft.com/office/drawing/2014/main" id="{98751533-44F2-4AFA-9FEC-E68605DD09CE}"/>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7F13A20A-14B3-4FB2-9566-8CB086EEA36A}"/>
              </a:ext>
            </a:extLst>
          </p:cNvPr>
          <p:cNvSpPr>
            <a:spLocks noGrp="1"/>
          </p:cNvSpPr>
          <p:nvPr>
            <p:ph type="sldNum" sz="quarter" idx="12"/>
          </p:nvPr>
        </p:nvSpPr>
        <p:spPr/>
        <p:txBody>
          <a:bodyPr/>
          <a:lstStyle/>
          <a:p>
            <a:fld id="{4BC055DF-D3D3-433C-A320-6C269686F61D}" type="slidenum">
              <a:rPr lang="en-ZA" smtClean="0"/>
              <a:t>‹#›</a:t>
            </a:fld>
            <a:endParaRPr lang="en-ZA" dirty="0"/>
          </a:p>
        </p:txBody>
      </p:sp>
    </p:spTree>
    <p:extLst>
      <p:ext uri="{BB962C8B-B14F-4D97-AF65-F5344CB8AC3E}">
        <p14:creationId xmlns:p14="http://schemas.microsoft.com/office/powerpoint/2010/main" val="371782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DA70-B995-46E8-BB34-B907D2670A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79B4894-FE2B-4377-AEE3-F38E333FB3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558DA77-10FD-4E28-A1FE-992E55223811}"/>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id="{163DC008-EDA5-444E-BEAA-27158253771E}"/>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73218E0-70F7-42B3-9775-1E1659E4928A}"/>
              </a:ext>
            </a:extLst>
          </p:cNvPr>
          <p:cNvSpPr>
            <a:spLocks noGrp="1"/>
          </p:cNvSpPr>
          <p:nvPr>
            <p:ph type="sldNum" sz="quarter" idx="12"/>
          </p:nvPr>
        </p:nvSpPr>
        <p:spPr/>
        <p:txBody>
          <a:bodyPr/>
          <a:lstStyle/>
          <a:p>
            <a:fld id="{4BC055DF-D3D3-433C-A320-6C269686F61D}" type="slidenum">
              <a:rPr lang="en-ZA" smtClean="0"/>
              <a:t>‹#›</a:t>
            </a:fld>
            <a:endParaRPr lang="en-ZA" dirty="0"/>
          </a:p>
        </p:txBody>
      </p:sp>
    </p:spTree>
    <p:extLst>
      <p:ext uri="{BB962C8B-B14F-4D97-AF65-F5344CB8AC3E}">
        <p14:creationId xmlns:p14="http://schemas.microsoft.com/office/powerpoint/2010/main" val="1820672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C462B-F9C6-4C6A-8630-34A800785A62}"/>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20B9493-D5BE-454C-B06C-AFF7CD235FE7}"/>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C8832E1-19C5-4EFC-87FC-23FC4BD37C5D}"/>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id="{53923041-956E-451C-82D3-974DF8DF253C}"/>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913BDD78-262C-497D-A25A-E69A897C215D}"/>
              </a:ext>
            </a:extLst>
          </p:cNvPr>
          <p:cNvSpPr>
            <a:spLocks noGrp="1"/>
          </p:cNvSpPr>
          <p:nvPr>
            <p:ph type="sldNum" sz="quarter" idx="12"/>
          </p:nvPr>
        </p:nvSpPr>
        <p:spPr/>
        <p:txBody>
          <a:bodyPr/>
          <a:lstStyle/>
          <a:p>
            <a:fld id="{4BC055DF-D3D3-433C-A320-6C269686F61D}" type="slidenum">
              <a:rPr lang="en-ZA" smtClean="0"/>
              <a:t>‹#›</a:t>
            </a:fld>
            <a:endParaRPr lang="en-ZA" dirty="0"/>
          </a:p>
        </p:txBody>
      </p:sp>
    </p:spTree>
    <p:extLst>
      <p:ext uri="{BB962C8B-B14F-4D97-AF65-F5344CB8AC3E}">
        <p14:creationId xmlns:p14="http://schemas.microsoft.com/office/powerpoint/2010/main" val="306547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8"/>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3"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3" y="6134438"/>
            <a:ext cx="654051"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600365" y="1468293"/>
            <a:ext cx="11064875" cy="4923271"/>
          </a:xfrm>
        </p:spPr>
        <p:txBody>
          <a:bodyPr numCol="1"/>
          <a:lstStyle>
            <a:lvl1pPr marL="228594" indent="-228594">
              <a:lnSpc>
                <a:spcPct val="100000"/>
              </a:lnSpc>
              <a:spcBef>
                <a:spcPts val="0"/>
              </a:spcBef>
              <a:buFontTx/>
              <a:buBlip>
                <a:blip r:embed="rId3"/>
              </a:buBlip>
              <a:defRPr sz="2200"/>
            </a:lvl1pPr>
            <a:lvl2pPr marL="685783" marR="0" indent="-228594" algn="l" defTabSz="914377" rtl="0" eaLnBrk="1" fontAlgn="auto" latinLnBrk="0" hangingPunct="1">
              <a:lnSpc>
                <a:spcPct val="100000"/>
              </a:lnSpc>
              <a:spcBef>
                <a:spcPts val="0"/>
              </a:spcBef>
              <a:spcAft>
                <a:spcPts val="1800"/>
              </a:spcAft>
              <a:buClr>
                <a:srgbClr val="237CB7"/>
              </a:buClr>
              <a:buSzTx/>
              <a:buFont typeface="Arial" panose="020B0604020202020204" pitchFamily="34" charset="0"/>
              <a:buChar char="•"/>
              <a:tabLst/>
              <a:defRPr sz="2000"/>
            </a:lvl2pPr>
          </a:lstStyle>
          <a:p>
            <a:pPr lvl="0"/>
            <a:r>
              <a:rPr lang="en-US" dirty="0"/>
              <a:t>Click to edit Master text styles</a:t>
            </a:r>
          </a:p>
          <a:p>
            <a:pPr lvl="1"/>
            <a:r>
              <a:rPr lang="en-US" dirty="0"/>
              <a:t>Second level</a:t>
            </a:r>
          </a:p>
          <a:p>
            <a:pPr lvl="0"/>
            <a:r>
              <a:rPr lang="en-US" dirty="0"/>
              <a:t>Click to edit Master text styles</a:t>
            </a:r>
          </a:p>
          <a:p>
            <a:pPr lvl="1"/>
            <a:r>
              <a:rPr lang="en-US" dirty="0"/>
              <a:t>Second level</a:t>
            </a:r>
          </a:p>
          <a:p>
            <a:pPr lvl="0"/>
            <a:r>
              <a:rPr lang="en-US" dirty="0"/>
              <a:t>Click to edit Master text styles</a:t>
            </a:r>
          </a:p>
          <a:p>
            <a:pPr lvl="1"/>
            <a:r>
              <a:rPr lang="en-US" dirty="0"/>
              <a:t>Second level</a:t>
            </a:r>
          </a:p>
          <a:p>
            <a:pPr lvl="0"/>
            <a:r>
              <a:rPr lang="en-US" dirty="0"/>
              <a:t>Click to edit Master text styles</a:t>
            </a:r>
          </a:p>
          <a:p>
            <a:pPr lvl="1"/>
            <a:r>
              <a:rPr lang="en-US" dirty="0"/>
              <a:t>Second level</a:t>
            </a:r>
          </a:p>
          <a:p>
            <a:pPr lvl="0"/>
            <a:r>
              <a:rPr lang="en-US" dirty="0"/>
              <a:t>Click to edit Master text styles</a:t>
            </a:r>
          </a:p>
          <a:p>
            <a:pPr lvl="1"/>
            <a:r>
              <a:rPr lang="en-US" dirty="0"/>
              <a:t>Second level</a:t>
            </a:r>
          </a:p>
          <a:p>
            <a:pPr lvl="0"/>
            <a:r>
              <a:rPr lang="en-US" dirty="0"/>
              <a:t>Click to edit Master text styles</a:t>
            </a:r>
          </a:p>
          <a:p>
            <a:pPr lvl="1"/>
            <a:r>
              <a:rPr lang="en-US" dirty="0"/>
              <a:t>Second level</a:t>
            </a:r>
          </a:p>
          <a:p>
            <a:pPr lvl="0"/>
            <a:r>
              <a:rPr lang="en-US" dirty="0"/>
              <a:t>Click to edit Master text styles</a:t>
            </a:r>
          </a:p>
          <a:p>
            <a:pPr marL="685783" marR="0" lvl="1" indent="-228594" algn="l" defTabSz="914377" rtl="0" eaLnBrk="1" fontAlgn="auto" latinLnBrk="0" hangingPunct="1">
              <a:lnSpc>
                <a:spcPct val="100000"/>
              </a:lnSpc>
              <a:spcBef>
                <a:spcPts val="0"/>
              </a:spcBef>
              <a:spcAft>
                <a:spcPts val="1200"/>
              </a:spcAft>
              <a:buClr>
                <a:srgbClr val="237CB7"/>
              </a:buClr>
              <a:buSzTx/>
              <a:buFont typeface="Arial" panose="020B0604020202020204" pitchFamily="34" charset="0"/>
              <a:buChar char="•"/>
              <a:tabLst/>
              <a:defRPr/>
            </a:pPr>
            <a:r>
              <a:rPr lang="en-US" dirty="0"/>
              <a:t>Second level</a:t>
            </a:r>
          </a:p>
          <a:p>
            <a:pPr lvl="0"/>
            <a:r>
              <a:rPr lang="en-US" dirty="0"/>
              <a:t>Click to edit Master text styles</a:t>
            </a:r>
          </a:p>
          <a:p>
            <a:pPr lvl="1"/>
            <a:r>
              <a:rPr lang="en-US" dirty="0"/>
              <a:t>Second level</a:t>
            </a:r>
          </a:p>
          <a:p>
            <a:pPr lvl="0"/>
            <a:r>
              <a:rPr lang="en-US" dirty="0"/>
              <a:t>Click to edit Master text styles</a:t>
            </a:r>
          </a:p>
          <a:p>
            <a:pPr lvl="1"/>
            <a:r>
              <a:rPr lang="en-US" dirty="0"/>
              <a:t>Second level</a:t>
            </a:r>
          </a:p>
          <a:p>
            <a:pPr lvl="0"/>
            <a:r>
              <a:rPr lang="en-US" dirty="0"/>
              <a:t>Click to edit Master text styles</a:t>
            </a:r>
          </a:p>
          <a:p>
            <a:pPr lvl="1"/>
            <a:r>
              <a:rPr lang="en-US" dirty="0"/>
              <a:t>Second level</a:t>
            </a:r>
          </a:p>
          <a:p>
            <a:pPr lvl="0"/>
            <a:r>
              <a:rPr lang="en-US" dirty="0"/>
              <a:t>Click to edit Master text styles</a:t>
            </a:r>
          </a:p>
          <a:p>
            <a:pPr lvl="1"/>
            <a:r>
              <a:rPr lang="en-US" dirty="0"/>
              <a:t>Second level</a:t>
            </a:r>
          </a:p>
          <a:p>
            <a:pPr lvl="1"/>
            <a:endParaRPr lang="en-US" dirty="0"/>
          </a:p>
          <a:p>
            <a:pPr lvl="1"/>
            <a:endParaRPr lang="en-US" dirty="0"/>
          </a:p>
        </p:txBody>
      </p:sp>
    </p:spTree>
    <p:extLst>
      <p:ext uri="{BB962C8B-B14F-4D97-AF65-F5344CB8AC3E}">
        <p14:creationId xmlns:p14="http://schemas.microsoft.com/office/powerpoint/2010/main" val="3517236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4ADE5E-2637-455A-924D-752A6C6F01F4}"/>
              </a:ext>
            </a:extLst>
          </p:cNvPr>
          <p:cNvSpPr/>
          <p:nvPr userDrawn="1"/>
        </p:nvSpPr>
        <p:spPr>
          <a:xfrm>
            <a:off x="0" y="1062182"/>
            <a:ext cx="12192000" cy="3168072"/>
          </a:xfrm>
          <a:prstGeom prst="rect">
            <a:avLst/>
          </a:prstGeom>
          <a:solidFill>
            <a:srgbClr val="5A9DC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7">
            <a:extLst>
              <a:ext uri="{FF2B5EF4-FFF2-40B4-BE49-F238E27FC236}">
                <a16:creationId xmlns:a16="http://schemas.microsoft.com/office/drawing/2014/main" id="{D6FE0E20-97B6-4659-87B9-FEC2EDE293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8143" y="4544290"/>
            <a:ext cx="1591274" cy="1078530"/>
          </a:xfrm>
          <a:prstGeom prst="rect">
            <a:avLst/>
          </a:prstGeom>
        </p:spPr>
      </p:pic>
      <p:sp>
        <p:nvSpPr>
          <p:cNvPr id="9" name="Subtitle 2">
            <a:extLst>
              <a:ext uri="{FF2B5EF4-FFF2-40B4-BE49-F238E27FC236}">
                <a16:creationId xmlns:a16="http://schemas.microsoft.com/office/drawing/2014/main" id="{B9BA3969-2626-42D6-82D4-F353AEA3D323}"/>
              </a:ext>
            </a:extLst>
          </p:cNvPr>
          <p:cNvSpPr txBox="1">
            <a:spLocks/>
          </p:cNvSpPr>
          <p:nvPr userDrawn="1"/>
        </p:nvSpPr>
        <p:spPr>
          <a:xfrm>
            <a:off x="715822" y="5130649"/>
            <a:ext cx="10478656" cy="4250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prstClr val="black"/>
                </a:solidFill>
              </a:rPr>
              <a:t>4 December 2019 </a:t>
            </a:r>
          </a:p>
        </p:txBody>
      </p:sp>
      <p:sp>
        <p:nvSpPr>
          <p:cNvPr id="13" name="Subtitle 2">
            <a:extLst>
              <a:ext uri="{FF2B5EF4-FFF2-40B4-BE49-F238E27FC236}">
                <a16:creationId xmlns:a16="http://schemas.microsoft.com/office/drawing/2014/main" id="{ED8C3816-CB1C-4B0A-BE4C-991C25C1E8AF}"/>
              </a:ext>
            </a:extLst>
          </p:cNvPr>
          <p:cNvSpPr txBox="1">
            <a:spLocks/>
          </p:cNvSpPr>
          <p:nvPr userDrawn="1"/>
        </p:nvSpPr>
        <p:spPr>
          <a:xfrm>
            <a:off x="618835" y="2816947"/>
            <a:ext cx="10478656" cy="10438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0" dirty="0">
                <a:solidFill>
                  <a:prstClr val="black"/>
                </a:solidFill>
              </a:rPr>
              <a:t>Llandudno</a:t>
            </a:r>
          </a:p>
        </p:txBody>
      </p:sp>
      <p:sp>
        <p:nvSpPr>
          <p:cNvPr id="14" name="Subtitle 2">
            <a:extLst>
              <a:ext uri="{FF2B5EF4-FFF2-40B4-BE49-F238E27FC236}">
                <a16:creationId xmlns:a16="http://schemas.microsoft.com/office/drawing/2014/main" id="{0305DF1F-3071-49A6-8D75-FAFCDA56CCC5}"/>
              </a:ext>
            </a:extLst>
          </p:cNvPr>
          <p:cNvSpPr txBox="1">
            <a:spLocks/>
          </p:cNvSpPr>
          <p:nvPr userDrawn="1"/>
        </p:nvSpPr>
        <p:spPr>
          <a:xfrm>
            <a:off x="701964" y="4654974"/>
            <a:ext cx="10478656" cy="4250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prstClr val="black"/>
                </a:solidFill>
              </a:rPr>
              <a:t>Annual General Meeting</a:t>
            </a:r>
          </a:p>
        </p:txBody>
      </p:sp>
      <p:sp>
        <p:nvSpPr>
          <p:cNvPr id="15" name="Rectangle 14">
            <a:extLst>
              <a:ext uri="{FF2B5EF4-FFF2-40B4-BE49-F238E27FC236}">
                <a16:creationId xmlns:a16="http://schemas.microsoft.com/office/drawing/2014/main" id="{F3D1E88C-C18F-4009-911D-4037854F20F5}"/>
              </a:ext>
            </a:extLst>
          </p:cNvPr>
          <p:cNvSpPr/>
          <p:nvPr userDrawn="1"/>
        </p:nvSpPr>
        <p:spPr>
          <a:xfrm flipV="1">
            <a:off x="776185" y="5771421"/>
            <a:ext cx="8358692" cy="45719"/>
          </a:xfrm>
          <a:prstGeom prst="rect">
            <a:avLst/>
          </a:prstGeom>
          <a:solidFill>
            <a:srgbClr val="069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a:extLst>
              <a:ext uri="{FF2B5EF4-FFF2-40B4-BE49-F238E27FC236}">
                <a16:creationId xmlns:a16="http://schemas.microsoft.com/office/drawing/2014/main" id="{6C0DE3AC-C4A4-46C1-8D92-D6BB26AE22C5}"/>
              </a:ext>
            </a:extLst>
          </p:cNvPr>
          <p:cNvSpPr/>
          <p:nvPr userDrawn="1"/>
        </p:nvSpPr>
        <p:spPr>
          <a:xfrm flipV="1">
            <a:off x="0" y="4294911"/>
            <a:ext cx="12192000" cy="18000"/>
          </a:xfrm>
          <a:prstGeom prst="rect">
            <a:avLst/>
          </a:prstGeom>
          <a:solidFill>
            <a:srgbClr val="069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a:extLst>
              <a:ext uri="{FF2B5EF4-FFF2-40B4-BE49-F238E27FC236}">
                <a16:creationId xmlns:a16="http://schemas.microsoft.com/office/drawing/2014/main" id="{429FD091-5C48-4358-B837-E7BAB0ABEA61}"/>
              </a:ext>
            </a:extLst>
          </p:cNvPr>
          <p:cNvSpPr/>
          <p:nvPr userDrawn="1"/>
        </p:nvSpPr>
        <p:spPr>
          <a:xfrm flipV="1">
            <a:off x="0" y="5869711"/>
            <a:ext cx="12192000" cy="18000"/>
          </a:xfrm>
          <a:prstGeom prst="rect">
            <a:avLst/>
          </a:prstGeom>
          <a:solidFill>
            <a:srgbClr val="237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Tree>
    <p:extLst>
      <p:ext uri="{BB962C8B-B14F-4D97-AF65-F5344CB8AC3E}">
        <p14:creationId xmlns:p14="http://schemas.microsoft.com/office/powerpoint/2010/main" val="4126658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7"/>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2"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4" y="6134436"/>
            <a:ext cx="654050"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600364" y="1468293"/>
            <a:ext cx="11064875" cy="4923271"/>
          </a:xfrm>
        </p:spPr>
        <p:txBody>
          <a:bodyPr numCol="2"/>
          <a:lstStyle>
            <a:lvl1pPr marL="228600" indent="-228600">
              <a:lnSpc>
                <a:spcPct val="100000"/>
              </a:lnSpc>
              <a:spcBef>
                <a:spcPts val="0"/>
              </a:spcBef>
              <a:buFontTx/>
              <a:buBlip>
                <a:blip r:embed="rId3"/>
              </a:buBlip>
              <a:defRPr sz="2200"/>
            </a:lvl1pPr>
            <a:lvl2pPr marL="685800" marR="0" indent="-228600" algn="l" defTabSz="914400" rtl="0" eaLnBrk="1" fontAlgn="auto" latinLnBrk="0" hangingPunct="1">
              <a:lnSpc>
                <a:spcPct val="100000"/>
              </a:lnSpc>
              <a:spcBef>
                <a:spcPts val="0"/>
              </a:spcBef>
              <a:spcAft>
                <a:spcPts val="1800"/>
              </a:spcAft>
              <a:buClr>
                <a:srgbClr val="237CB7"/>
              </a:buClr>
              <a:buSzTx/>
              <a:buFont typeface="Arial" panose="020B0604020202020204" pitchFamily="34" charset="0"/>
              <a:buChar char="•"/>
              <a:tabLst/>
              <a:defRPr sz="2000"/>
            </a:lvl2pPr>
          </a:lstStyle>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marL="685800" marR="0" lvl="1" indent="-228600" algn="l" defTabSz="914400" rtl="0" eaLnBrk="1" fontAlgn="auto" latinLnBrk="0" hangingPunct="1">
              <a:lnSpc>
                <a:spcPct val="100000"/>
              </a:lnSpc>
              <a:spcBef>
                <a:spcPts val="0"/>
              </a:spcBef>
              <a:spcAft>
                <a:spcPts val="1200"/>
              </a:spcAft>
              <a:buClr>
                <a:srgbClr val="237CB7"/>
              </a:buClr>
              <a:buSzTx/>
              <a:buFont typeface="Arial" panose="020B0604020202020204" pitchFamily="34" charset="0"/>
              <a:buChar char="•"/>
              <a:tabLst/>
              <a:defRPr/>
            </a:pPr>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1"/>
            <a:endParaRPr lang="en-US"/>
          </a:p>
          <a:p>
            <a:pPr lvl="1"/>
            <a:endParaRPr lang="en-US"/>
          </a:p>
        </p:txBody>
      </p:sp>
    </p:spTree>
    <p:extLst>
      <p:ext uri="{BB962C8B-B14F-4D97-AF65-F5344CB8AC3E}">
        <p14:creationId xmlns:p14="http://schemas.microsoft.com/office/powerpoint/2010/main" val="1588964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7"/>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2"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4" y="6134436"/>
            <a:ext cx="654050"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609600" y="1514475"/>
            <a:ext cx="10501745" cy="4969452"/>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1874484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7"/>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2"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4" y="6134436"/>
            <a:ext cx="654050"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609600" y="1616075"/>
            <a:ext cx="11064875" cy="4710113"/>
          </a:xfrm>
        </p:spPr>
        <p:txBody>
          <a:bodyPr/>
          <a:lstStyle>
            <a:lvl1pPr marL="514350" indent="-514350">
              <a:lnSpc>
                <a:spcPct val="100000"/>
              </a:lnSpc>
              <a:spcBef>
                <a:spcPts val="300"/>
              </a:spcBef>
              <a:spcAft>
                <a:spcPts val="300"/>
              </a:spcAft>
              <a:buClr>
                <a:srgbClr val="3C8AC0"/>
              </a:buClr>
              <a:buFont typeface="Arial" panose="020B0604020202020204" pitchFamily="34" charset="0"/>
              <a:buChar char="•"/>
              <a:defRPr sz="2200"/>
            </a:lvl1pPr>
            <a:lvl2pPr marL="803275" indent="-268288">
              <a:lnSpc>
                <a:spcPct val="100000"/>
              </a:lnSpc>
              <a:spcBef>
                <a:spcPts val="300"/>
              </a:spcBef>
              <a:spcAft>
                <a:spcPts val="300"/>
              </a:spcAft>
              <a:buClr>
                <a:srgbClr val="8EB8D9"/>
              </a:buClr>
              <a:defRPr sz="1600"/>
            </a:lvl2pPr>
            <a:lvl3pPr marL="1081088" indent="-277813">
              <a:lnSpc>
                <a:spcPct val="100000"/>
              </a:lnSpc>
              <a:spcBef>
                <a:spcPts val="300"/>
              </a:spcBef>
              <a:spcAft>
                <a:spcPts val="300"/>
              </a:spcAft>
              <a:buClr>
                <a:srgbClr val="8EB8D9"/>
              </a:buClr>
              <a:defRPr sz="16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65424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7"/>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2"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4" y="6134436"/>
            <a:ext cx="654050" cy="443301"/>
          </a:xfrm>
          <a:prstGeom prst="rect">
            <a:avLst/>
          </a:prstGeom>
        </p:spPr>
      </p:pic>
      <p:sp>
        <p:nvSpPr>
          <p:cNvPr id="8" name="Chart Placeholder 3">
            <a:extLst>
              <a:ext uri="{FF2B5EF4-FFF2-40B4-BE49-F238E27FC236}">
                <a16:creationId xmlns:a16="http://schemas.microsoft.com/office/drawing/2014/main" id="{D2D1765E-C639-49FA-9350-8F5753E9D03C}"/>
              </a:ext>
            </a:extLst>
          </p:cNvPr>
          <p:cNvSpPr>
            <a:spLocks noGrp="1"/>
          </p:cNvSpPr>
          <p:nvPr>
            <p:ph type="chart" sz="quarter" idx="11"/>
          </p:nvPr>
        </p:nvSpPr>
        <p:spPr>
          <a:xfrm>
            <a:off x="6192549" y="1564843"/>
            <a:ext cx="5426795" cy="4466502"/>
          </a:xfrm>
        </p:spPr>
        <p:txBody>
          <a:bodyPr/>
          <a:lstStyle/>
          <a:p>
            <a:endParaRPr lang="en-ZA" dirty="0"/>
          </a:p>
        </p:txBody>
      </p:sp>
      <p:sp>
        <p:nvSpPr>
          <p:cNvPr id="10" name="Chart Placeholder 3">
            <a:extLst>
              <a:ext uri="{FF2B5EF4-FFF2-40B4-BE49-F238E27FC236}">
                <a16:creationId xmlns:a16="http://schemas.microsoft.com/office/drawing/2014/main" id="{B41B6017-430B-4076-8421-8CE74A936D3C}"/>
              </a:ext>
            </a:extLst>
          </p:cNvPr>
          <p:cNvSpPr>
            <a:spLocks noGrp="1"/>
          </p:cNvSpPr>
          <p:nvPr>
            <p:ph type="chart" sz="quarter" idx="12"/>
          </p:nvPr>
        </p:nvSpPr>
        <p:spPr>
          <a:xfrm>
            <a:off x="581458" y="1569461"/>
            <a:ext cx="5426795" cy="4466502"/>
          </a:xfrm>
        </p:spPr>
        <p:txBody>
          <a:bodyPr/>
          <a:lstStyle/>
          <a:p>
            <a:endParaRPr lang="en-ZA" dirty="0"/>
          </a:p>
        </p:txBody>
      </p:sp>
    </p:spTree>
    <p:extLst>
      <p:ext uri="{BB962C8B-B14F-4D97-AF65-F5344CB8AC3E}">
        <p14:creationId xmlns:p14="http://schemas.microsoft.com/office/powerpoint/2010/main" val="4121143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7"/>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2"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4" y="6134436"/>
            <a:ext cx="654050"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609600" y="1514475"/>
            <a:ext cx="6022109" cy="4969452"/>
          </a:xfrm>
        </p:spPr>
        <p:txBody>
          <a:bodyPr>
            <a:normAutofit/>
          </a:bodyPr>
          <a:lstStyle>
            <a:lvl1pPr marL="0" indent="0">
              <a:buNone/>
              <a:defRPr sz="2000"/>
            </a:lvl1pPr>
          </a:lstStyle>
          <a:p>
            <a:pPr lvl="0"/>
            <a:endParaRPr lang="en-US"/>
          </a:p>
        </p:txBody>
      </p:sp>
      <p:sp>
        <p:nvSpPr>
          <p:cNvPr id="4" name="Picture Placeholder 3">
            <a:extLst>
              <a:ext uri="{FF2B5EF4-FFF2-40B4-BE49-F238E27FC236}">
                <a16:creationId xmlns:a16="http://schemas.microsoft.com/office/drawing/2014/main" id="{BCD44D22-586B-4563-B44F-53767F7300C2}"/>
              </a:ext>
            </a:extLst>
          </p:cNvPr>
          <p:cNvSpPr>
            <a:spLocks noGrp="1"/>
          </p:cNvSpPr>
          <p:nvPr>
            <p:ph type="pic" sz="quarter" idx="11"/>
          </p:nvPr>
        </p:nvSpPr>
        <p:spPr>
          <a:xfrm>
            <a:off x="6918613" y="1477964"/>
            <a:ext cx="4645314" cy="2318182"/>
          </a:xfrm>
        </p:spPr>
        <p:txBody>
          <a:bodyPr/>
          <a:lstStyle>
            <a:lvl1pPr marL="0" indent="0">
              <a:buNone/>
              <a:defRPr/>
            </a:lvl1pPr>
          </a:lstStyle>
          <a:p>
            <a:endParaRPr lang="en-ZA" dirty="0"/>
          </a:p>
        </p:txBody>
      </p:sp>
      <p:sp>
        <p:nvSpPr>
          <p:cNvPr id="8" name="Picture Placeholder 7">
            <a:extLst>
              <a:ext uri="{FF2B5EF4-FFF2-40B4-BE49-F238E27FC236}">
                <a16:creationId xmlns:a16="http://schemas.microsoft.com/office/drawing/2014/main" id="{A71114D0-04F5-425E-85D3-3FD7858A155A}"/>
              </a:ext>
            </a:extLst>
          </p:cNvPr>
          <p:cNvSpPr>
            <a:spLocks noGrp="1"/>
          </p:cNvSpPr>
          <p:nvPr>
            <p:ph type="pic" sz="quarter" idx="12"/>
          </p:nvPr>
        </p:nvSpPr>
        <p:spPr>
          <a:xfrm>
            <a:off x="6917458" y="3870037"/>
            <a:ext cx="4646469" cy="2198254"/>
          </a:xfrm>
        </p:spPr>
        <p:txBody>
          <a:bodyPr/>
          <a:lstStyle>
            <a:lvl1pPr marL="0" indent="0">
              <a:buNone/>
              <a:defRPr/>
            </a:lvl1pPr>
          </a:lstStyle>
          <a:p>
            <a:endParaRPr lang="en-ZA" dirty="0"/>
          </a:p>
        </p:txBody>
      </p:sp>
    </p:spTree>
    <p:extLst>
      <p:ext uri="{BB962C8B-B14F-4D97-AF65-F5344CB8AC3E}">
        <p14:creationId xmlns:p14="http://schemas.microsoft.com/office/powerpoint/2010/main" val="4076239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7"/>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2"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4" y="6134436"/>
            <a:ext cx="654050" cy="443301"/>
          </a:xfrm>
          <a:prstGeom prst="rect">
            <a:avLst/>
          </a:prstGeom>
        </p:spPr>
      </p:pic>
      <p:sp>
        <p:nvSpPr>
          <p:cNvPr id="10" name="Picture Placeholder 3">
            <a:extLst>
              <a:ext uri="{FF2B5EF4-FFF2-40B4-BE49-F238E27FC236}">
                <a16:creationId xmlns:a16="http://schemas.microsoft.com/office/drawing/2014/main" id="{6BF5AD6C-B24A-4E9F-97D1-97B0C7353687}"/>
              </a:ext>
            </a:extLst>
          </p:cNvPr>
          <p:cNvSpPr>
            <a:spLocks noGrp="1"/>
          </p:cNvSpPr>
          <p:nvPr>
            <p:ph type="pic" sz="quarter" idx="12"/>
          </p:nvPr>
        </p:nvSpPr>
        <p:spPr>
          <a:xfrm>
            <a:off x="6212031" y="1538001"/>
            <a:ext cx="5296478" cy="4548764"/>
          </a:xfrm>
        </p:spPr>
        <p:txBody>
          <a:bodyPr/>
          <a:lstStyle>
            <a:lvl1pPr marL="0" indent="0">
              <a:buNone/>
              <a:defRPr/>
            </a:lvl1pPr>
          </a:lstStyle>
          <a:p>
            <a:endParaRPr lang="en-ZA" dirty="0"/>
          </a:p>
        </p:txBody>
      </p:sp>
      <p:sp>
        <p:nvSpPr>
          <p:cNvPr id="11" name="Picture Placeholder 3">
            <a:extLst>
              <a:ext uri="{FF2B5EF4-FFF2-40B4-BE49-F238E27FC236}">
                <a16:creationId xmlns:a16="http://schemas.microsoft.com/office/drawing/2014/main" id="{D9E6E789-9143-4641-BCAD-F911EDCD2693}"/>
              </a:ext>
            </a:extLst>
          </p:cNvPr>
          <p:cNvSpPr>
            <a:spLocks noGrp="1"/>
          </p:cNvSpPr>
          <p:nvPr>
            <p:ph type="pic" sz="quarter" idx="13"/>
          </p:nvPr>
        </p:nvSpPr>
        <p:spPr>
          <a:xfrm>
            <a:off x="591704" y="1533383"/>
            <a:ext cx="5296478" cy="4548764"/>
          </a:xfrm>
        </p:spPr>
        <p:txBody>
          <a:bodyPr/>
          <a:lstStyle>
            <a:lvl1pPr marL="0" indent="0">
              <a:buNone/>
              <a:defRPr/>
            </a:lvl1pPr>
          </a:lstStyle>
          <a:p>
            <a:endParaRPr lang="en-ZA" dirty="0"/>
          </a:p>
        </p:txBody>
      </p:sp>
    </p:spTree>
    <p:extLst>
      <p:ext uri="{BB962C8B-B14F-4D97-AF65-F5344CB8AC3E}">
        <p14:creationId xmlns:p14="http://schemas.microsoft.com/office/powerpoint/2010/main" val="1826131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7"/>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2"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4" y="6134436"/>
            <a:ext cx="654050"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609600" y="1514475"/>
            <a:ext cx="6022109" cy="4969452"/>
          </a:xfrm>
        </p:spPr>
        <p:txBody>
          <a:bodyPr>
            <a:normAutofit/>
          </a:bodyPr>
          <a:lstStyle>
            <a:lvl1pPr marL="0" indent="0">
              <a:buNone/>
              <a:defRPr sz="2000"/>
            </a:lvl1pPr>
          </a:lstStyle>
          <a:p>
            <a:pPr lvl="0"/>
            <a:endParaRPr lang="en-US"/>
          </a:p>
        </p:txBody>
      </p:sp>
      <p:sp>
        <p:nvSpPr>
          <p:cNvPr id="8" name="Picture Placeholder 7">
            <a:extLst>
              <a:ext uri="{FF2B5EF4-FFF2-40B4-BE49-F238E27FC236}">
                <a16:creationId xmlns:a16="http://schemas.microsoft.com/office/drawing/2014/main" id="{A71114D0-04F5-425E-85D3-3FD7858A155A}"/>
              </a:ext>
            </a:extLst>
          </p:cNvPr>
          <p:cNvSpPr>
            <a:spLocks noGrp="1"/>
          </p:cNvSpPr>
          <p:nvPr>
            <p:ph type="pic" sz="quarter" idx="12"/>
          </p:nvPr>
        </p:nvSpPr>
        <p:spPr>
          <a:xfrm>
            <a:off x="6917458" y="1754909"/>
            <a:ext cx="4646469" cy="4313382"/>
          </a:xfrm>
        </p:spPr>
        <p:txBody>
          <a:bodyPr/>
          <a:lstStyle>
            <a:lvl1pPr marL="0" indent="0">
              <a:buNone/>
              <a:defRPr/>
            </a:lvl1pPr>
          </a:lstStyle>
          <a:p>
            <a:endParaRPr lang="en-ZA" dirty="0"/>
          </a:p>
        </p:txBody>
      </p:sp>
    </p:spTree>
    <p:extLst>
      <p:ext uri="{BB962C8B-B14F-4D97-AF65-F5344CB8AC3E}">
        <p14:creationId xmlns:p14="http://schemas.microsoft.com/office/powerpoint/2010/main" val="2619500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7"/>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2"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4" y="6134436"/>
            <a:ext cx="654050"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5661891" y="1514474"/>
            <a:ext cx="6022109" cy="4590761"/>
          </a:xfrm>
        </p:spPr>
        <p:txBody>
          <a:bodyPr>
            <a:normAutofit/>
          </a:bodyPr>
          <a:lstStyle>
            <a:lvl1pPr marL="0" indent="0">
              <a:buNone/>
              <a:defRPr sz="2000"/>
            </a:lvl1pPr>
          </a:lstStyle>
          <a:p>
            <a:pPr lvl="0"/>
            <a:endParaRPr lang="en-US"/>
          </a:p>
        </p:txBody>
      </p:sp>
      <p:sp>
        <p:nvSpPr>
          <p:cNvPr id="4" name="Chart Placeholder 3">
            <a:extLst>
              <a:ext uri="{FF2B5EF4-FFF2-40B4-BE49-F238E27FC236}">
                <a16:creationId xmlns:a16="http://schemas.microsoft.com/office/drawing/2014/main" id="{2AAD9A47-F4FB-4106-BAA0-B7204E797C23}"/>
              </a:ext>
            </a:extLst>
          </p:cNvPr>
          <p:cNvSpPr>
            <a:spLocks noGrp="1"/>
          </p:cNvSpPr>
          <p:nvPr>
            <p:ph type="chart" sz="quarter" idx="11"/>
          </p:nvPr>
        </p:nvSpPr>
        <p:spPr>
          <a:xfrm>
            <a:off x="571934" y="1497013"/>
            <a:ext cx="4960648" cy="4625975"/>
          </a:xfrm>
        </p:spPr>
        <p:txBody>
          <a:bodyPr/>
          <a:lstStyle/>
          <a:p>
            <a:endParaRPr lang="en-ZA" dirty="0"/>
          </a:p>
        </p:txBody>
      </p:sp>
    </p:spTree>
    <p:extLst>
      <p:ext uri="{BB962C8B-B14F-4D97-AF65-F5344CB8AC3E}">
        <p14:creationId xmlns:p14="http://schemas.microsoft.com/office/powerpoint/2010/main" val="3022688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7"/>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2"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4" y="6134436"/>
            <a:ext cx="654050"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563418" y="1533236"/>
            <a:ext cx="11065164" cy="1228436"/>
          </a:xfrm>
        </p:spPr>
        <p:txBody>
          <a:bodyPr>
            <a:normAutofit/>
          </a:bodyPr>
          <a:lstStyle>
            <a:lvl1pPr marL="0" indent="0">
              <a:buNone/>
              <a:defRPr sz="2000"/>
            </a:lvl1pPr>
          </a:lstStyle>
          <a:p>
            <a:pPr lvl="0"/>
            <a:endParaRPr lang="en-US"/>
          </a:p>
        </p:txBody>
      </p:sp>
      <p:sp>
        <p:nvSpPr>
          <p:cNvPr id="4" name="Table Placeholder 3">
            <a:extLst>
              <a:ext uri="{FF2B5EF4-FFF2-40B4-BE49-F238E27FC236}">
                <a16:creationId xmlns:a16="http://schemas.microsoft.com/office/drawing/2014/main" id="{6F981D74-8ACD-4806-96D8-E6FA7A46793F}"/>
              </a:ext>
            </a:extLst>
          </p:cNvPr>
          <p:cNvSpPr>
            <a:spLocks noGrp="1"/>
          </p:cNvSpPr>
          <p:nvPr>
            <p:ph type="tbl" sz="quarter" idx="11"/>
          </p:nvPr>
        </p:nvSpPr>
        <p:spPr>
          <a:xfrm>
            <a:off x="535130" y="2927928"/>
            <a:ext cx="11129963" cy="3159125"/>
          </a:xfrm>
        </p:spPr>
        <p:txBody>
          <a:bodyPr/>
          <a:lstStyle/>
          <a:p>
            <a:endParaRPr lang="en-ZA" dirty="0"/>
          </a:p>
        </p:txBody>
      </p:sp>
    </p:spTree>
    <p:extLst>
      <p:ext uri="{BB962C8B-B14F-4D97-AF65-F5344CB8AC3E}">
        <p14:creationId xmlns:p14="http://schemas.microsoft.com/office/powerpoint/2010/main" val="310439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8"/>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3"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3" y="6134438"/>
            <a:ext cx="654051"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609601" y="1514475"/>
            <a:ext cx="10501745" cy="4969452"/>
          </a:xfrm>
        </p:spPr>
        <p:txBody>
          <a:bodyPr>
            <a:normAutofit/>
          </a:bodyPr>
          <a:lstStyle>
            <a:lvl1pPr marL="0" indent="0">
              <a:buNone/>
              <a:defRPr sz="2000"/>
            </a:lvl1pPr>
          </a:lstStyle>
          <a:p>
            <a:pPr lvl="0"/>
            <a:endParaRPr lang="en-US" dirty="0"/>
          </a:p>
        </p:txBody>
      </p:sp>
      <p:sp>
        <p:nvSpPr>
          <p:cNvPr id="8" name="Slide Number Placeholder 5">
            <a:extLst>
              <a:ext uri="{FF2B5EF4-FFF2-40B4-BE49-F238E27FC236}">
                <a16:creationId xmlns:a16="http://schemas.microsoft.com/office/drawing/2014/main" id="{19E0881F-F101-4BF3-A357-B131304BB225}"/>
              </a:ext>
            </a:extLst>
          </p:cNvPr>
          <p:cNvSpPr>
            <a:spLocks noGrp="1"/>
          </p:cNvSpPr>
          <p:nvPr>
            <p:ph type="sldNum" sz="quarter" idx="4"/>
          </p:nvPr>
        </p:nvSpPr>
        <p:spPr>
          <a:xfrm>
            <a:off x="264268" y="6317441"/>
            <a:ext cx="2743200" cy="365125"/>
          </a:xfrm>
          <a:prstGeom prst="rect">
            <a:avLst/>
          </a:prstGeom>
        </p:spPr>
        <p:txBody>
          <a:bodyPr vert="horz" lIns="91440" tIns="45720" rIns="91440" bIns="45720" rtlCol="0" anchor="ctr"/>
          <a:lstStyle>
            <a:lvl1pPr algn="l">
              <a:defRPr sz="1200">
                <a:solidFill>
                  <a:schemeClr val="tx1"/>
                </a:solidFill>
              </a:defRPr>
            </a:lvl1pPr>
          </a:lstStyle>
          <a:p>
            <a:fld id="{4BC055DF-D3D3-433C-A320-6C269686F61D}" type="slidenum">
              <a:rPr lang="en-ZA" smtClean="0"/>
              <a:pPr/>
              <a:t>‹#›</a:t>
            </a:fld>
            <a:endParaRPr lang="en-ZA" dirty="0"/>
          </a:p>
        </p:txBody>
      </p:sp>
    </p:spTree>
    <p:extLst>
      <p:ext uri="{BB962C8B-B14F-4D97-AF65-F5344CB8AC3E}">
        <p14:creationId xmlns:p14="http://schemas.microsoft.com/office/powerpoint/2010/main" val="3962692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6C13DD-1658-4B40-94E7-D827A96A914C}"/>
              </a:ext>
            </a:extLst>
          </p:cNvPr>
          <p:cNvSpPr/>
          <p:nvPr userDrawn="1"/>
        </p:nvSpPr>
        <p:spPr>
          <a:xfrm>
            <a:off x="0" y="4780420"/>
            <a:ext cx="12192000" cy="914401"/>
          </a:xfrm>
          <a:prstGeom prst="rect">
            <a:avLst/>
          </a:prstGeom>
          <a:solidFill>
            <a:srgbClr val="3C8A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a:extLst>
              <a:ext uri="{FF2B5EF4-FFF2-40B4-BE49-F238E27FC236}">
                <a16:creationId xmlns:a16="http://schemas.microsoft.com/office/drawing/2014/main" id="{AD53EAFD-A286-45E7-9A9C-559DA1F746D7}"/>
              </a:ext>
            </a:extLst>
          </p:cNvPr>
          <p:cNvSpPr>
            <a:spLocks noGrp="1"/>
          </p:cNvSpPr>
          <p:nvPr>
            <p:ph type="title" hasCustomPrompt="1"/>
          </p:nvPr>
        </p:nvSpPr>
        <p:spPr>
          <a:xfrm>
            <a:off x="831850" y="2753447"/>
            <a:ext cx="10515600" cy="2852737"/>
          </a:xfrm>
        </p:spPr>
        <p:txBody>
          <a:bodyPr anchor="b">
            <a:normAutofit/>
          </a:bodyPr>
          <a:lstStyle>
            <a:lvl1pPr>
              <a:defRPr sz="4400" b="0"/>
            </a:lvl1pPr>
          </a:lstStyle>
          <a:p>
            <a:r>
              <a:rPr lang="en-US"/>
              <a:t>Section Title</a:t>
            </a:r>
            <a:endParaRPr lang="en-ZA"/>
          </a:p>
        </p:txBody>
      </p:sp>
      <p:pic>
        <p:nvPicPr>
          <p:cNvPr id="7" name="Picture 6">
            <a:extLst>
              <a:ext uri="{FF2B5EF4-FFF2-40B4-BE49-F238E27FC236}">
                <a16:creationId xmlns:a16="http://schemas.microsoft.com/office/drawing/2014/main" id="{8D4289BF-79FE-4FF8-933E-236A383EBC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4" y="6134436"/>
            <a:ext cx="654050" cy="443301"/>
          </a:xfrm>
          <a:prstGeom prst="rect">
            <a:avLst/>
          </a:prstGeom>
        </p:spPr>
      </p:pic>
      <p:sp>
        <p:nvSpPr>
          <p:cNvPr id="8" name="Rectangle 7">
            <a:extLst>
              <a:ext uri="{FF2B5EF4-FFF2-40B4-BE49-F238E27FC236}">
                <a16:creationId xmlns:a16="http://schemas.microsoft.com/office/drawing/2014/main" id="{1D88590B-D8E2-4298-975E-79C27D2D08E4}"/>
              </a:ext>
            </a:extLst>
          </p:cNvPr>
          <p:cNvSpPr/>
          <p:nvPr userDrawn="1"/>
        </p:nvSpPr>
        <p:spPr>
          <a:xfrm flipV="1">
            <a:off x="0" y="5735782"/>
            <a:ext cx="12192000" cy="18000"/>
          </a:xfrm>
          <a:prstGeom prst="rect">
            <a:avLst/>
          </a:prstGeom>
          <a:solidFill>
            <a:srgbClr val="069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0" name="Rectangle 9">
            <a:extLst>
              <a:ext uri="{FF2B5EF4-FFF2-40B4-BE49-F238E27FC236}">
                <a16:creationId xmlns:a16="http://schemas.microsoft.com/office/drawing/2014/main" id="{26E2234B-8475-4984-8E7D-8473A7B556B5}"/>
              </a:ext>
            </a:extLst>
          </p:cNvPr>
          <p:cNvSpPr/>
          <p:nvPr userDrawn="1"/>
        </p:nvSpPr>
        <p:spPr>
          <a:xfrm flipV="1">
            <a:off x="840840" y="5780659"/>
            <a:ext cx="8358692" cy="36000"/>
          </a:xfrm>
          <a:prstGeom prst="rect">
            <a:avLst/>
          </a:prstGeom>
          <a:solidFill>
            <a:srgbClr val="5A9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Tree>
    <p:extLst>
      <p:ext uri="{BB962C8B-B14F-4D97-AF65-F5344CB8AC3E}">
        <p14:creationId xmlns:p14="http://schemas.microsoft.com/office/powerpoint/2010/main" val="2628260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8A67-2BC5-405D-8553-F480BA24461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D648D74-3981-4C19-8576-B17790DAE7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06FE339-C62C-4FE2-A60C-E8C37A6ED0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0D026C1-C9E8-45EC-A802-8145B9182619}"/>
              </a:ext>
            </a:extLst>
          </p:cNvPr>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id="{36CCCC6D-7B2B-467B-8A37-470E76BD4782}"/>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id="{34A0F84B-708E-4CB9-A4D3-CEE6CBCD1A00}"/>
              </a:ext>
            </a:extLst>
          </p:cNvPr>
          <p:cNvSpPr>
            <a:spLocks noGrp="1"/>
          </p:cNvSpPr>
          <p:nvPr>
            <p:ph type="sldNum" sz="quarter" idx="12"/>
          </p:nvPr>
        </p:nvSpPr>
        <p:spPr/>
        <p:txBody>
          <a:bodyPr/>
          <a:lstStyle/>
          <a:p>
            <a:fld id="{4BC055DF-D3D3-433C-A320-6C269686F61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956087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2FA5-1C03-453C-8EC6-CC24D7877DA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FCDDB29-33BE-4A86-B0B1-CA1ADDCDED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B2AE48-74BD-44CF-9780-A35D757BCA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66CC0C21-C089-4953-B8B4-4AEF53A3E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631A58-6F9D-4E44-9A62-92A53330CB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13FB880-B6AD-4BD5-83CF-393BD3D6382A}"/>
              </a:ext>
            </a:extLst>
          </p:cNvPr>
          <p:cNvSpPr>
            <a:spLocks noGrp="1"/>
          </p:cNvSpPr>
          <p:nvPr>
            <p:ph type="dt" sz="half" idx="10"/>
          </p:nvPr>
        </p:nvSpPr>
        <p:spPr/>
        <p:txBody>
          <a:bodyPr/>
          <a:lstStyle/>
          <a:p>
            <a:endParaRPr lang="en-ZA" dirty="0">
              <a:solidFill>
                <a:prstClr val="black">
                  <a:tint val="75000"/>
                </a:prstClr>
              </a:solidFill>
            </a:endParaRPr>
          </a:p>
        </p:txBody>
      </p:sp>
      <p:sp>
        <p:nvSpPr>
          <p:cNvPr id="8" name="Footer Placeholder 7">
            <a:extLst>
              <a:ext uri="{FF2B5EF4-FFF2-40B4-BE49-F238E27FC236}">
                <a16:creationId xmlns:a16="http://schemas.microsoft.com/office/drawing/2014/main" id="{5EE58828-BC80-4045-ABB9-ECFB9DD494E5}"/>
              </a:ext>
            </a:extLst>
          </p:cNvPr>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a:extLst>
              <a:ext uri="{FF2B5EF4-FFF2-40B4-BE49-F238E27FC236}">
                <a16:creationId xmlns:a16="http://schemas.microsoft.com/office/drawing/2014/main" id="{0223AFC2-765D-4BB2-8090-B3F83CF80087}"/>
              </a:ext>
            </a:extLst>
          </p:cNvPr>
          <p:cNvSpPr>
            <a:spLocks noGrp="1"/>
          </p:cNvSpPr>
          <p:nvPr>
            <p:ph type="sldNum" sz="quarter" idx="12"/>
          </p:nvPr>
        </p:nvSpPr>
        <p:spPr/>
        <p:txBody>
          <a:bodyPr/>
          <a:lstStyle/>
          <a:p>
            <a:fld id="{4BC055DF-D3D3-433C-A320-6C269686F61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02341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C264-1AC7-4B7D-B5F5-28CCFEEED4A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697F8A7-56EA-4614-8E8C-4264A539CF81}"/>
              </a:ext>
            </a:extLst>
          </p:cNvPr>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a:extLst>
              <a:ext uri="{FF2B5EF4-FFF2-40B4-BE49-F238E27FC236}">
                <a16:creationId xmlns:a16="http://schemas.microsoft.com/office/drawing/2014/main" id="{1F58E9C9-0729-4C8B-B6B8-D09117A49B8D}"/>
              </a:ext>
            </a:extLst>
          </p:cNvPr>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a:extLst>
              <a:ext uri="{FF2B5EF4-FFF2-40B4-BE49-F238E27FC236}">
                <a16:creationId xmlns:a16="http://schemas.microsoft.com/office/drawing/2014/main" id="{D99DC929-135D-4092-8B18-B53E812D7CBA}"/>
              </a:ext>
            </a:extLst>
          </p:cNvPr>
          <p:cNvSpPr>
            <a:spLocks noGrp="1"/>
          </p:cNvSpPr>
          <p:nvPr>
            <p:ph type="sldNum" sz="quarter" idx="12"/>
          </p:nvPr>
        </p:nvSpPr>
        <p:spPr/>
        <p:txBody>
          <a:bodyPr/>
          <a:lstStyle/>
          <a:p>
            <a:fld id="{4BC055DF-D3D3-433C-A320-6C269686F61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39240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03FF8-D89F-416B-A32D-92E82550B5AD}"/>
              </a:ext>
            </a:extLst>
          </p:cNvPr>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a:extLst>
              <a:ext uri="{FF2B5EF4-FFF2-40B4-BE49-F238E27FC236}">
                <a16:creationId xmlns:a16="http://schemas.microsoft.com/office/drawing/2014/main" id="{76ED340D-1F7E-4878-BBDF-864263C7CA2C}"/>
              </a:ext>
            </a:extLst>
          </p:cNvPr>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a:extLst>
              <a:ext uri="{FF2B5EF4-FFF2-40B4-BE49-F238E27FC236}">
                <a16:creationId xmlns:a16="http://schemas.microsoft.com/office/drawing/2014/main" id="{C75DB13F-73FC-46E0-8A98-916C2813EDA5}"/>
              </a:ext>
            </a:extLst>
          </p:cNvPr>
          <p:cNvSpPr>
            <a:spLocks noGrp="1"/>
          </p:cNvSpPr>
          <p:nvPr>
            <p:ph type="sldNum" sz="quarter" idx="12"/>
          </p:nvPr>
        </p:nvSpPr>
        <p:spPr/>
        <p:txBody>
          <a:bodyPr/>
          <a:lstStyle/>
          <a:p>
            <a:fld id="{4BC055DF-D3D3-433C-A320-6C269686F61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06177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85FD-7232-42FA-853B-E581728F3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88C4AD2-09DB-4957-9CBC-BF81347CA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6039CE70-7185-4CE2-B736-2C2D62AEB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F264FE-2A15-4E88-A8D7-B0941E0764A0}"/>
              </a:ext>
            </a:extLst>
          </p:cNvPr>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id="{608C0EA0-5E82-492E-B803-A011579D1D7F}"/>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id="{6ECA5E8F-CC27-4BB2-9001-DC03BCC5FC20}"/>
              </a:ext>
            </a:extLst>
          </p:cNvPr>
          <p:cNvSpPr>
            <a:spLocks noGrp="1"/>
          </p:cNvSpPr>
          <p:nvPr>
            <p:ph type="sldNum" sz="quarter" idx="12"/>
          </p:nvPr>
        </p:nvSpPr>
        <p:spPr/>
        <p:txBody>
          <a:bodyPr/>
          <a:lstStyle/>
          <a:p>
            <a:fld id="{4BC055DF-D3D3-433C-A320-6C269686F61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44490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D3CE-1C03-4DE4-969F-30B4E1F47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3D6197B-7958-4DBB-977C-EE7B5A3B2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DB20F35E-1387-456B-8912-E55E8660B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184CC1-46C3-4FE9-B7C4-6D356C7D919E}"/>
              </a:ext>
            </a:extLst>
          </p:cNvPr>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id="{98751533-44F2-4AFA-9FEC-E68605DD09CE}"/>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id="{7F13A20A-14B3-4FB2-9566-8CB086EEA36A}"/>
              </a:ext>
            </a:extLst>
          </p:cNvPr>
          <p:cNvSpPr>
            <a:spLocks noGrp="1"/>
          </p:cNvSpPr>
          <p:nvPr>
            <p:ph type="sldNum" sz="quarter" idx="12"/>
          </p:nvPr>
        </p:nvSpPr>
        <p:spPr/>
        <p:txBody>
          <a:bodyPr/>
          <a:lstStyle/>
          <a:p>
            <a:fld id="{4BC055DF-D3D3-433C-A320-6C269686F61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19606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DA70-B995-46E8-BB34-B907D2670A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79B4894-FE2B-4377-AEE3-F38E333FB3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558DA77-10FD-4E28-A1FE-992E55223811}"/>
              </a:ext>
            </a:extLst>
          </p:cNvPr>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163DC008-EDA5-444E-BEAA-27158253771E}"/>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073218E0-70F7-42B3-9775-1E1659E4928A}"/>
              </a:ext>
            </a:extLst>
          </p:cNvPr>
          <p:cNvSpPr>
            <a:spLocks noGrp="1"/>
          </p:cNvSpPr>
          <p:nvPr>
            <p:ph type="sldNum" sz="quarter" idx="12"/>
          </p:nvPr>
        </p:nvSpPr>
        <p:spPr/>
        <p:txBody>
          <a:bodyPr/>
          <a:lstStyle/>
          <a:p>
            <a:fld id="{4BC055DF-D3D3-433C-A320-6C269686F61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63636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C462B-F9C6-4C6A-8630-34A800785A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20B9493-D5BE-454C-B06C-AFF7CD235F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C8832E1-19C5-4EFC-87FC-23FC4BD37C5D}"/>
              </a:ext>
            </a:extLst>
          </p:cNvPr>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53923041-956E-451C-82D3-974DF8DF253C}"/>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913BDD78-262C-497D-A25A-E69A897C215D}"/>
              </a:ext>
            </a:extLst>
          </p:cNvPr>
          <p:cNvSpPr>
            <a:spLocks noGrp="1"/>
          </p:cNvSpPr>
          <p:nvPr>
            <p:ph type="sldNum" sz="quarter" idx="12"/>
          </p:nvPr>
        </p:nvSpPr>
        <p:spPr/>
        <p:txBody>
          <a:bodyPr/>
          <a:lstStyle/>
          <a:p>
            <a:fld id="{4BC055DF-D3D3-433C-A320-6C269686F61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0184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8"/>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3"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3" y="6134438"/>
            <a:ext cx="654051"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609601" y="1616077"/>
            <a:ext cx="11064875" cy="4710113"/>
          </a:xfrm>
        </p:spPr>
        <p:txBody>
          <a:bodyPr/>
          <a:lstStyle>
            <a:lvl1pPr marL="514338" indent="-514338">
              <a:lnSpc>
                <a:spcPct val="100000"/>
              </a:lnSpc>
              <a:spcBef>
                <a:spcPts val="300"/>
              </a:spcBef>
              <a:spcAft>
                <a:spcPts val="300"/>
              </a:spcAft>
              <a:buClr>
                <a:srgbClr val="3C8AC0"/>
              </a:buClr>
              <a:buFont typeface="Arial" panose="020B0604020202020204" pitchFamily="34" charset="0"/>
              <a:buChar char="•"/>
              <a:defRPr sz="2200"/>
            </a:lvl1pPr>
            <a:lvl2pPr marL="803255" indent="-268281">
              <a:lnSpc>
                <a:spcPct val="100000"/>
              </a:lnSpc>
              <a:spcBef>
                <a:spcPts val="300"/>
              </a:spcBef>
              <a:spcAft>
                <a:spcPts val="300"/>
              </a:spcAft>
              <a:buClr>
                <a:srgbClr val="8EB8D9"/>
              </a:buClr>
              <a:defRPr sz="1600"/>
            </a:lvl2pPr>
            <a:lvl3pPr marL="1081061" indent="-277806">
              <a:lnSpc>
                <a:spcPct val="100000"/>
              </a:lnSpc>
              <a:spcBef>
                <a:spcPts val="300"/>
              </a:spcBef>
              <a:spcAft>
                <a:spcPts val="300"/>
              </a:spcAft>
              <a:buClr>
                <a:srgbClr val="8EB8D9"/>
              </a:buClr>
              <a:defRPr sz="16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372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8"/>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3" y="471054"/>
            <a:ext cx="10515600" cy="831274"/>
          </a:xfrm>
        </p:spPr>
        <p:txBody>
          <a:bodyPr>
            <a:normAutofit/>
          </a:bodyPr>
          <a:lstStyle>
            <a:lvl1pPr>
              <a:defRPr sz="4000"/>
            </a:lvl1pPr>
          </a:lstStyle>
          <a:p>
            <a:r>
              <a:rPr lang="en-US"/>
              <a:t>Click to edit Master title style</a:t>
            </a:r>
            <a:endParaRPr lang="en-ZA"/>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3" y="6134438"/>
            <a:ext cx="654051" cy="443301"/>
          </a:xfrm>
          <a:prstGeom prst="rect">
            <a:avLst/>
          </a:prstGeom>
        </p:spPr>
      </p:pic>
      <p:sp>
        <p:nvSpPr>
          <p:cNvPr id="8" name="Chart Placeholder 3">
            <a:extLst>
              <a:ext uri="{FF2B5EF4-FFF2-40B4-BE49-F238E27FC236}">
                <a16:creationId xmlns:a16="http://schemas.microsoft.com/office/drawing/2014/main" id="{D2D1765E-C639-49FA-9350-8F5753E9D03C}"/>
              </a:ext>
            </a:extLst>
          </p:cNvPr>
          <p:cNvSpPr>
            <a:spLocks noGrp="1"/>
          </p:cNvSpPr>
          <p:nvPr>
            <p:ph type="chart" sz="quarter" idx="11"/>
          </p:nvPr>
        </p:nvSpPr>
        <p:spPr>
          <a:xfrm>
            <a:off x="6192549" y="1564843"/>
            <a:ext cx="5426795" cy="4466502"/>
          </a:xfrm>
        </p:spPr>
        <p:txBody>
          <a:bodyPr/>
          <a:lstStyle/>
          <a:p>
            <a:endParaRPr lang="en-ZA" dirty="0"/>
          </a:p>
        </p:txBody>
      </p:sp>
      <p:sp>
        <p:nvSpPr>
          <p:cNvPr id="10" name="Chart Placeholder 3">
            <a:extLst>
              <a:ext uri="{FF2B5EF4-FFF2-40B4-BE49-F238E27FC236}">
                <a16:creationId xmlns:a16="http://schemas.microsoft.com/office/drawing/2014/main" id="{B41B6017-430B-4076-8421-8CE74A936D3C}"/>
              </a:ext>
            </a:extLst>
          </p:cNvPr>
          <p:cNvSpPr>
            <a:spLocks noGrp="1"/>
          </p:cNvSpPr>
          <p:nvPr>
            <p:ph type="chart" sz="quarter" idx="12"/>
          </p:nvPr>
        </p:nvSpPr>
        <p:spPr>
          <a:xfrm>
            <a:off x="581459" y="1569461"/>
            <a:ext cx="5426795" cy="4466502"/>
          </a:xfrm>
        </p:spPr>
        <p:txBody>
          <a:bodyPr/>
          <a:lstStyle/>
          <a:p>
            <a:endParaRPr lang="en-ZA" dirty="0"/>
          </a:p>
        </p:txBody>
      </p:sp>
    </p:spTree>
    <p:extLst>
      <p:ext uri="{BB962C8B-B14F-4D97-AF65-F5344CB8AC3E}">
        <p14:creationId xmlns:p14="http://schemas.microsoft.com/office/powerpoint/2010/main" val="10744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8"/>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3" y="471054"/>
            <a:ext cx="10515600" cy="831274"/>
          </a:xfrm>
        </p:spPr>
        <p:txBody>
          <a:bodyPr>
            <a:normAutofit/>
          </a:bodyPr>
          <a:lstStyle>
            <a:lvl1pPr>
              <a:defRPr sz="4000"/>
            </a:lvl1pPr>
          </a:lstStyle>
          <a:p>
            <a:r>
              <a:rPr lang="en-US" dirty="0"/>
              <a:t>Click to edit Master title style</a:t>
            </a:r>
            <a:endParaRPr lang="en-ZA" dirty="0"/>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3" y="6134438"/>
            <a:ext cx="654051"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609600" y="1514475"/>
            <a:ext cx="6022109" cy="4969452"/>
          </a:xfrm>
        </p:spPr>
        <p:txBody>
          <a:bodyPr>
            <a:normAutofit/>
          </a:bodyPr>
          <a:lstStyle>
            <a:lvl1pPr marL="0" indent="0">
              <a:buNone/>
              <a:defRPr sz="2000"/>
            </a:lvl1pPr>
          </a:lstStyle>
          <a:p>
            <a:pPr lvl="0"/>
            <a:endParaRPr lang="en-US" dirty="0"/>
          </a:p>
        </p:txBody>
      </p:sp>
      <p:sp>
        <p:nvSpPr>
          <p:cNvPr id="4" name="Picture Placeholder 3">
            <a:extLst>
              <a:ext uri="{FF2B5EF4-FFF2-40B4-BE49-F238E27FC236}">
                <a16:creationId xmlns:a16="http://schemas.microsoft.com/office/drawing/2014/main" id="{BCD44D22-586B-4563-B44F-53767F7300C2}"/>
              </a:ext>
            </a:extLst>
          </p:cNvPr>
          <p:cNvSpPr>
            <a:spLocks noGrp="1"/>
          </p:cNvSpPr>
          <p:nvPr>
            <p:ph type="pic" sz="quarter" idx="11"/>
          </p:nvPr>
        </p:nvSpPr>
        <p:spPr>
          <a:xfrm>
            <a:off x="6918613" y="1477964"/>
            <a:ext cx="4645315" cy="2318182"/>
          </a:xfrm>
        </p:spPr>
        <p:txBody>
          <a:bodyPr/>
          <a:lstStyle>
            <a:lvl1pPr marL="0" indent="0">
              <a:buNone/>
              <a:defRPr/>
            </a:lvl1pPr>
          </a:lstStyle>
          <a:p>
            <a:endParaRPr lang="en-ZA" dirty="0"/>
          </a:p>
        </p:txBody>
      </p:sp>
      <p:sp>
        <p:nvSpPr>
          <p:cNvPr id="8" name="Picture Placeholder 7">
            <a:extLst>
              <a:ext uri="{FF2B5EF4-FFF2-40B4-BE49-F238E27FC236}">
                <a16:creationId xmlns:a16="http://schemas.microsoft.com/office/drawing/2014/main" id="{A71114D0-04F5-425E-85D3-3FD7858A155A}"/>
              </a:ext>
            </a:extLst>
          </p:cNvPr>
          <p:cNvSpPr>
            <a:spLocks noGrp="1"/>
          </p:cNvSpPr>
          <p:nvPr>
            <p:ph type="pic" sz="quarter" idx="12"/>
          </p:nvPr>
        </p:nvSpPr>
        <p:spPr>
          <a:xfrm>
            <a:off x="6917459" y="3870037"/>
            <a:ext cx="4646469" cy="2198254"/>
          </a:xfrm>
        </p:spPr>
        <p:txBody>
          <a:bodyPr/>
          <a:lstStyle>
            <a:lvl1pPr marL="0" indent="0">
              <a:buNone/>
              <a:defRPr/>
            </a:lvl1pPr>
          </a:lstStyle>
          <a:p>
            <a:endParaRPr lang="en-ZA" dirty="0"/>
          </a:p>
        </p:txBody>
      </p:sp>
    </p:spTree>
    <p:extLst>
      <p:ext uri="{BB962C8B-B14F-4D97-AF65-F5344CB8AC3E}">
        <p14:creationId xmlns:p14="http://schemas.microsoft.com/office/powerpoint/2010/main" val="3077421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8"/>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3" y="471054"/>
            <a:ext cx="10515600" cy="831274"/>
          </a:xfrm>
        </p:spPr>
        <p:txBody>
          <a:bodyPr>
            <a:normAutofit/>
          </a:bodyPr>
          <a:lstStyle>
            <a:lvl1pPr>
              <a:defRPr sz="4000"/>
            </a:lvl1pPr>
          </a:lstStyle>
          <a:p>
            <a:r>
              <a:rPr lang="en-US" dirty="0"/>
              <a:t>Click to edit Master title style</a:t>
            </a:r>
            <a:endParaRPr lang="en-ZA" dirty="0"/>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3" y="6134438"/>
            <a:ext cx="654051" cy="443301"/>
          </a:xfrm>
          <a:prstGeom prst="rect">
            <a:avLst/>
          </a:prstGeom>
        </p:spPr>
      </p:pic>
      <p:sp>
        <p:nvSpPr>
          <p:cNvPr id="10" name="Picture Placeholder 3">
            <a:extLst>
              <a:ext uri="{FF2B5EF4-FFF2-40B4-BE49-F238E27FC236}">
                <a16:creationId xmlns:a16="http://schemas.microsoft.com/office/drawing/2014/main" id="{6BF5AD6C-B24A-4E9F-97D1-97B0C7353687}"/>
              </a:ext>
            </a:extLst>
          </p:cNvPr>
          <p:cNvSpPr>
            <a:spLocks noGrp="1"/>
          </p:cNvSpPr>
          <p:nvPr>
            <p:ph type="pic" sz="quarter" idx="12"/>
          </p:nvPr>
        </p:nvSpPr>
        <p:spPr>
          <a:xfrm>
            <a:off x="6212031" y="1538001"/>
            <a:ext cx="5296479" cy="4548764"/>
          </a:xfrm>
        </p:spPr>
        <p:txBody>
          <a:bodyPr/>
          <a:lstStyle>
            <a:lvl1pPr marL="0" indent="0">
              <a:buNone/>
              <a:defRPr/>
            </a:lvl1pPr>
          </a:lstStyle>
          <a:p>
            <a:endParaRPr lang="en-ZA" dirty="0"/>
          </a:p>
        </p:txBody>
      </p:sp>
      <p:sp>
        <p:nvSpPr>
          <p:cNvPr id="11" name="Picture Placeholder 3">
            <a:extLst>
              <a:ext uri="{FF2B5EF4-FFF2-40B4-BE49-F238E27FC236}">
                <a16:creationId xmlns:a16="http://schemas.microsoft.com/office/drawing/2014/main" id="{D9E6E789-9143-4641-BCAD-F911EDCD2693}"/>
              </a:ext>
            </a:extLst>
          </p:cNvPr>
          <p:cNvSpPr>
            <a:spLocks noGrp="1"/>
          </p:cNvSpPr>
          <p:nvPr>
            <p:ph type="pic" sz="quarter" idx="13"/>
          </p:nvPr>
        </p:nvSpPr>
        <p:spPr>
          <a:xfrm>
            <a:off x="591705" y="1533383"/>
            <a:ext cx="5296479" cy="4548764"/>
          </a:xfrm>
        </p:spPr>
        <p:txBody>
          <a:bodyPr/>
          <a:lstStyle>
            <a:lvl1pPr marL="0" indent="0">
              <a:buNone/>
              <a:defRPr/>
            </a:lvl1pPr>
          </a:lstStyle>
          <a:p>
            <a:endParaRPr lang="en-ZA" dirty="0"/>
          </a:p>
        </p:txBody>
      </p:sp>
    </p:spTree>
    <p:extLst>
      <p:ext uri="{BB962C8B-B14F-4D97-AF65-F5344CB8AC3E}">
        <p14:creationId xmlns:p14="http://schemas.microsoft.com/office/powerpoint/2010/main" val="91012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8"/>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3" y="471054"/>
            <a:ext cx="10515600" cy="831274"/>
          </a:xfrm>
        </p:spPr>
        <p:txBody>
          <a:bodyPr>
            <a:normAutofit/>
          </a:bodyPr>
          <a:lstStyle>
            <a:lvl1pPr>
              <a:defRPr sz="4000"/>
            </a:lvl1pPr>
          </a:lstStyle>
          <a:p>
            <a:r>
              <a:rPr lang="en-US" dirty="0"/>
              <a:t>Click to edit Master title style</a:t>
            </a:r>
            <a:endParaRPr lang="en-ZA" dirty="0"/>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3" y="6134438"/>
            <a:ext cx="654051"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609600" y="1514475"/>
            <a:ext cx="6022109" cy="4969452"/>
          </a:xfrm>
        </p:spPr>
        <p:txBody>
          <a:bodyPr>
            <a:normAutofit/>
          </a:bodyPr>
          <a:lstStyle>
            <a:lvl1pPr marL="0" indent="0">
              <a:buNone/>
              <a:defRPr sz="2000"/>
            </a:lvl1pPr>
          </a:lstStyle>
          <a:p>
            <a:pPr lvl="0"/>
            <a:endParaRPr lang="en-US" dirty="0"/>
          </a:p>
        </p:txBody>
      </p:sp>
      <p:sp>
        <p:nvSpPr>
          <p:cNvPr id="8" name="Picture Placeholder 7">
            <a:extLst>
              <a:ext uri="{FF2B5EF4-FFF2-40B4-BE49-F238E27FC236}">
                <a16:creationId xmlns:a16="http://schemas.microsoft.com/office/drawing/2014/main" id="{A71114D0-04F5-425E-85D3-3FD7858A155A}"/>
              </a:ext>
            </a:extLst>
          </p:cNvPr>
          <p:cNvSpPr>
            <a:spLocks noGrp="1"/>
          </p:cNvSpPr>
          <p:nvPr>
            <p:ph type="pic" sz="quarter" idx="12"/>
          </p:nvPr>
        </p:nvSpPr>
        <p:spPr>
          <a:xfrm>
            <a:off x="6917459" y="1754909"/>
            <a:ext cx="4646469" cy="4313382"/>
          </a:xfrm>
        </p:spPr>
        <p:txBody>
          <a:bodyPr/>
          <a:lstStyle>
            <a:lvl1pPr marL="0" indent="0">
              <a:buNone/>
              <a:defRPr/>
            </a:lvl1pPr>
          </a:lstStyle>
          <a:p>
            <a:endParaRPr lang="en-ZA" dirty="0"/>
          </a:p>
        </p:txBody>
      </p:sp>
    </p:spTree>
    <p:extLst>
      <p:ext uri="{BB962C8B-B14F-4D97-AF65-F5344CB8AC3E}">
        <p14:creationId xmlns:p14="http://schemas.microsoft.com/office/powerpoint/2010/main" val="248572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7203EF-0625-4F10-8BE2-3E783150D0C2}"/>
              </a:ext>
            </a:extLst>
          </p:cNvPr>
          <p:cNvSpPr/>
          <p:nvPr userDrawn="1"/>
        </p:nvSpPr>
        <p:spPr>
          <a:xfrm>
            <a:off x="0" y="420858"/>
            <a:ext cx="12192000" cy="914401"/>
          </a:xfrm>
          <a:prstGeom prst="rect">
            <a:avLst/>
          </a:prstGeom>
          <a:solidFill>
            <a:srgbClr val="3C8A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a:extLst>
              <a:ext uri="{FF2B5EF4-FFF2-40B4-BE49-F238E27FC236}">
                <a16:creationId xmlns:a16="http://schemas.microsoft.com/office/drawing/2014/main" id="{D2DEE147-CC43-4CDD-A214-888EC0425CCA}"/>
              </a:ext>
            </a:extLst>
          </p:cNvPr>
          <p:cNvSpPr>
            <a:spLocks noGrp="1"/>
          </p:cNvSpPr>
          <p:nvPr>
            <p:ph type="title"/>
          </p:nvPr>
        </p:nvSpPr>
        <p:spPr>
          <a:xfrm>
            <a:off x="579583" y="471054"/>
            <a:ext cx="10515600" cy="831274"/>
          </a:xfrm>
        </p:spPr>
        <p:txBody>
          <a:bodyPr>
            <a:normAutofit/>
          </a:bodyPr>
          <a:lstStyle>
            <a:lvl1pPr>
              <a:defRPr sz="4000"/>
            </a:lvl1pPr>
          </a:lstStyle>
          <a:p>
            <a:r>
              <a:rPr lang="en-US" dirty="0"/>
              <a:t>Click to edit Master title style</a:t>
            </a:r>
            <a:endParaRPr lang="en-ZA" dirty="0"/>
          </a:p>
        </p:txBody>
      </p:sp>
      <p:pic>
        <p:nvPicPr>
          <p:cNvPr id="7" name="Picture 6">
            <a:extLst>
              <a:ext uri="{FF2B5EF4-FFF2-40B4-BE49-F238E27FC236}">
                <a16:creationId xmlns:a16="http://schemas.microsoft.com/office/drawing/2014/main" id="{F02C29B0-69CC-4386-B90E-2DA8DF3AF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2313" y="6134438"/>
            <a:ext cx="654051" cy="443301"/>
          </a:xfrm>
          <a:prstGeom prst="rect">
            <a:avLst/>
          </a:prstGeom>
        </p:spPr>
      </p:pic>
      <p:sp>
        <p:nvSpPr>
          <p:cNvPr id="9" name="Text Placeholder 8">
            <a:extLst>
              <a:ext uri="{FF2B5EF4-FFF2-40B4-BE49-F238E27FC236}">
                <a16:creationId xmlns:a16="http://schemas.microsoft.com/office/drawing/2014/main" id="{E1DD6B4A-51AF-4241-956B-244117EF482A}"/>
              </a:ext>
            </a:extLst>
          </p:cNvPr>
          <p:cNvSpPr>
            <a:spLocks noGrp="1"/>
          </p:cNvSpPr>
          <p:nvPr>
            <p:ph type="body" sz="quarter" idx="10"/>
          </p:nvPr>
        </p:nvSpPr>
        <p:spPr>
          <a:xfrm>
            <a:off x="5661892" y="1514476"/>
            <a:ext cx="6022109" cy="4590761"/>
          </a:xfrm>
        </p:spPr>
        <p:txBody>
          <a:bodyPr>
            <a:normAutofit/>
          </a:bodyPr>
          <a:lstStyle>
            <a:lvl1pPr marL="0" indent="0">
              <a:buNone/>
              <a:defRPr sz="2000"/>
            </a:lvl1pPr>
          </a:lstStyle>
          <a:p>
            <a:pPr lvl="0"/>
            <a:endParaRPr lang="en-US" dirty="0"/>
          </a:p>
        </p:txBody>
      </p:sp>
      <p:sp>
        <p:nvSpPr>
          <p:cNvPr id="4" name="Chart Placeholder 3">
            <a:extLst>
              <a:ext uri="{FF2B5EF4-FFF2-40B4-BE49-F238E27FC236}">
                <a16:creationId xmlns:a16="http://schemas.microsoft.com/office/drawing/2014/main" id="{2AAD9A47-F4FB-4106-BAA0-B7204E797C23}"/>
              </a:ext>
            </a:extLst>
          </p:cNvPr>
          <p:cNvSpPr>
            <a:spLocks noGrp="1"/>
          </p:cNvSpPr>
          <p:nvPr>
            <p:ph type="chart" sz="quarter" idx="11"/>
          </p:nvPr>
        </p:nvSpPr>
        <p:spPr>
          <a:xfrm>
            <a:off x="571935" y="1497015"/>
            <a:ext cx="4960648" cy="4625975"/>
          </a:xfrm>
        </p:spPr>
        <p:txBody>
          <a:bodyPr/>
          <a:lstStyle/>
          <a:p>
            <a:endParaRPr lang="en-ZA" dirty="0"/>
          </a:p>
        </p:txBody>
      </p:sp>
    </p:spTree>
    <p:extLst>
      <p:ext uri="{BB962C8B-B14F-4D97-AF65-F5344CB8AC3E}">
        <p14:creationId xmlns:p14="http://schemas.microsoft.com/office/powerpoint/2010/main" val="354195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B44EF6-755B-4F07-AA58-E7E83597AE8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8B134F4-8BD4-4B93-B858-A551AF66A1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D2E88C4-CEF2-42F1-B16F-F29F5E0FB2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a:extLst>
              <a:ext uri="{FF2B5EF4-FFF2-40B4-BE49-F238E27FC236}">
                <a16:creationId xmlns:a16="http://schemas.microsoft.com/office/drawing/2014/main" id="{65BCE216-73B0-46DF-AA76-4381630F77E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D436735B-4AB7-4F44-BF85-D21B877A2A6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055DF-D3D3-433C-A320-6C269686F61D}" type="slidenum">
              <a:rPr lang="en-ZA" smtClean="0"/>
              <a:t>‹#›</a:t>
            </a:fld>
            <a:endParaRPr lang="en-ZA" dirty="0"/>
          </a:p>
        </p:txBody>
      </p:sp>
    </p:spTree>
    <p:extLst>
      <p:ext uri="{BB962C8B-B14F-4D97-AF65-F5344CB8AC3E}">
        <p14:creationId xmlns:p14="http://schemas.microsoft.com/office/powerpoint/2010/main" val="885563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1" r:id="rId4"/>
    <p:sldLayoutId id="2147483665" r:id="rId5"/>
    <p:sldLayoutId id="2147483662" r:id="rId6"/>
    <p:sldLayoutId id="2147483666" r:id="rId7"/>
    <p:sldLayoutId id="2147483667" r:id="rId8"/>
    <p:sldLayoutId id="2147483668" r:id="rId9"/>
    <p:sldLayoutId id="2147483669"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B44EF6-755B-4F07-AA58-E7E83597A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8B134F4-8BD4-4B93-B858-A551AF66A1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D2E88C4-CEF2-42F1-B16F-F29F5E0FB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id="{65BCE216-73B0-46DF-AA76-4381630F7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id="{D436735B-4AB7-4F44-BF85-D21B877A2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055DF-D3D3-433C-A320-6C269686F61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383756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12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lstStyle/>
          <a:p>
            <a:r>
              <a:rPr lang="en-ZA" dirty="0"/>
              <a:t>5.1a   Security – Existing System</a:t>
            </a:r>
          </a:p>
        </p:txBody>
      </p:sp>
      <p:sp>
        <p:nvSpPr>
          <p:cNvPr id="3" name="Text Placeholder 2">
            <a:extLst>
              <a:ext uri="{FF2B5EF4-FFF2-40B4-BE49-F238E27FC236}">
                <a16:creationId xmlns:a16="http://schemas.microsoft.com/office/drawing/2014/main" id="{D4B7909D-D5CF-4CD8-9906-416EA5CE7356}"/>
              </a:ext>
            </a:extLst>
          </p:cNvPr>
          <p:cNvSpPr>
            <a:spLocks noGrp="1"/>
          </p:cNvSpPr>
          <p:nvPr>
            <p:ph type="body" sz="quarter" idx="10"/>
          </p:nvPr>
        </p:nvSpPr>
        <p:spPr/>
        <p:txBody>
          <a:bodyPr>
            <a:normAutofit lnSpcReduction="10000"/>
          </a:bodyPr>
          <a:lstStyle/>
          <a:p>
            <a:pPr lvl="0">
              <a:buFont typeface="+mj-lt"/>
              <a:buAutoNum type="arabicPeriod"/>
            </a:pPr>
            <a:r>
              <a:rPr lang="en-US" dirty="0"/>
              <a:t>Budget – </a:t>
            </a:r>
            <a:r>
              <a:rPr lang="en-US" u="sng" dirty="0"/>
              <a:t>88% of total LSRA Budget</a:t>
            </a:r>
            <a:r>
              <a:rPr lang="en-US" dirty="0"/>
              <a:t> (66% for Responders &amp; 33% for Cameras)</a:t>
            </a:r>
            <a:endParaRPr lang="en-ZA" dirty="0"/>
          </a:p>
          <a:p>
            <a:pPr lvl="0">
              <a:buFont typeface="+mj-lt"/>
              <a:buAutoNum type="arabicPeriod"/>
            </a:pPr>
            <a:r>
              <a:rPr lang="en-US" dirty="0"/>
              <a:t>Cameras on Perimeter – </a:t>
            </a:r>
            <a:r>
              <a:rPr lang="en-US" u="sng" dirty="0"/>
              <a:t>Thermal</a:t>
            </a:r>
            <a:r>
              <a:rPr lang="en-US" dirty="0"/>
              <a:t> &amp; InfraRed with special Analytics for Alerts &amp; </a:t>
            </a:r>
            <a:r>
              <a:rPr lang="en-US" u="sng" dirty="0"/>
              <a:t>LPR</a:t>
            </a:r>
            <a:endParaRPr lang="en-ZA" dirty="0"/>
          </a:p>
          <a:p>
            <a:pPr lvl="0">
              <a:buFont typeface="+mj-lt"/>
              <a:buAutoNum type="arabicPeriod"/>
            </a:pPr>
            <a:r>
              <a:rPr lang="en-US" dirty="0"/>
              <a:t>Cameras on Streets – </a:t>
            </a:r>
            <a:r>
              <a:rPr lang="en-US" u="sng" dirty="0"/>
              <a:t>Donated</a:t>
            </a:r>
            <a:r>
              <a:rPr lang="en-US" dirty="0"/>
              <a:t>; Optical and InfraRed; some with </a:t>
            </a:r>
            <a:r>
              <a:rPr lang="en-US" dirty="0" err="1"/>
              <a:t>ColorVu</a:t>
            </a:r>
            <a:r>
              <a:rPr lang="en-US" dirty="0"/>
              <a:t> (color at night)</a:t>
            </a:r>
            <a:endParaRPr lang="en-ZA" dirty="0"/>
          </a:p>
          <a:p>
            <a:pPr lvl="0">
              <a:buFont typeface="+mj-lt"/>
              <a:buAutoNum type="arabicPeriod"/>
            </a:pPr>
            <a:r>
              <a:rPr lang="en-US" dirty="0"/>
              <a:t>Monitoring Off-Site – </a:t>
            </a:r>
            <a:r>
              <a:rPr lang="en-US" u="sng" dirty="0" err="1"/>
              <a:t>OmniVision</a:t>
            </a:r>
            <a:r>
              <a:rPr lang="en-US" dirty="0"/>
              <a:t>; who calls responders when needed; system checks</a:t>
            </a:r>
            <a:endParaRPr lang="en-ZA" dirty="0"/>
          </a:p>
          <a:p>
            <a:pPr lvl="0">
              <a:buFont typeface="+mj-lt"/>
              <a:buAutoNum type="arabicPeriod"/>
            </a:pPr>
            <a:r>
              <a:rPr lang="en-US" dirty="0"/>
              <a:t>Monitoring On-Site – Phone Apps for Responders (PPA, ADT, &amp; CCP)</a:t>
            </a:r>
            <a:endParaRPr lang="en-ZA" dirty="0"/>
          </a:p>
          <a:p>
            <a:pPr lvl="0">
              <a:buFont typeface="+mj-lt"/>
              <a:buAutoNum type="arabicPeriod"/>
            </a:pPr>
            <a:r>
              <a:rPr lang="en-US" dirty="0"/>
              <a:t>Monitoring by LSEC – Telegram Alerts of Live zoom-able/replaying .gif triggers 24/7</a:t>
            </a:r>
          </a:p>
          <a:p>
            <a:pPr lvl="0">
              <a:buFont typeface="+mj-lt"/>
              <a:buAutoNum type="arabicPeriod"/>
            </a:pPr>
            <a:r>
              <a:rPr lang="en-ZA" dirty="0"/>
              <a:t>Public Space Response – Dedicated </a:t>
            </a:r>
            <a:r>
              <a:rPr lang="en-ZA" u="sng" dirty="0"/>
              <a:t>PPA 24/7</a:t>
            </a:r>
            <a:r>
              <a:rPr lang="en-ZA" dirty="0"/>
              <a:t> (dog at night)</a:t>
            </a:r>
          </a:p>
          <a:p>
            <a:pPr lvl="0">
              <a:buFont typeface="+mj-lt"/>
              <a:buAutoNum type="arabicPeriod"/>
            </a:pPr>
            <a:r>
              <a:rPr lang="en-ZA" dirty="0"/>
              <a:t>Home-Alarm Response – Both dedicated PPA and ADT vehicle 24/7</a:t>
            </a:r>
          </a:p>
          <a:p>
            <a:pPr lvl="0">
              <a:buFont typeface="+mj-lt"/>
              <a:buAutoNum type="arabicPeriod"/>
            </a:pPr>
            <a:r>
              <a:rPr lang="en-ZA" dirty="0"/>
              <a:t>Communications –WhatsApp, Radios, shared LSEC Email; and </a:t>
            </a:r>
            <a:r>
              <a:rPr lang="en-ZA" u="sng" dirty="0"/>
              <a:t>Emergency Contact List</a:t>
            </a:r>
          </a:p>
          <a:p>
            <a:pPr lvl="0">
              <a:buFont typeface="+mj-lt"/>
              <a:buAutoNum type="arabicPeriod"/>
            </a:pPr>
            <a:r>
              <a:rPr lang="en-ZA" dirty="0"/>
              <a:t>Car Guards – supported via CCP program for Bibs and Registration for Consistency</a:t>
            </a:r>
          </a:p>
          <a:p>
            <a:pPr lvl="0">
              <a:buFont typeface="+mj-lt"/>
              <a:buAutoNum type="arabicPeriod"/>
            </a:pPr>
            <a:r>
              <a:rPr lang="en-ZA" dirty="0"/>
              <a:t>Coordination – between PPA &amp; ADT &amp; LSLC; and </a:t>
            </a:r>
            <a:r>
              <a:rPr lang="en-ZA" u="sng" dirty="0"/>
              <a:t>WATCHCON managed by CCP</a:t>
            </a:r>
          </a:p>
          <a:p>
            <a:pPr lvl="0">
              <a:buFont typeface="+mj-lt"/>
              <a:buAutoNum type="arabicPeriod"/>
            </a:pPr>
            <a:r>
              <a:rPr lang="en-ZA" dirty="0"/>
              <a:t>Cooperation – </a:t>
            </a:r>
            <a:r>
              <a:rPr lang="en-ZA" u="sng" dirty="0"/>
              <a:t>CPF (Community Policing Forum)</a:t>
            </a:r>
            <a:r>
              <a:rPr lang="en-ZA" dirty="0"/>
              <a:t> for SAPS &amp; Law Enforcement</a:t>
            </a:r>
          </a:p>
          <a:p>
            <a:pPr marL="0" indent="0">
              <a:lnSpc>
                <a:spcPct val="150000"/>
              </a:lnSpc>
              <a:buNone/>
            </a:pPr>
            <a:endParaRPr lang="en-ZA" sz="2600" dirty="0"/>
          </a:p>
        </p:txBody>
      </p:sp>
      <p:sp>
        <p:nvSpPr>
          <p:cNvPr id="5" name="Slide Number Placeholder 3">
            <a:extLst>
              <a:ext uri="{FF2B5EF4-FFF2-40B4-BE49-F238E27FC236}">
                <a16:creationId xmlns:a16="http://schemas.microsoft.com/office/drawing/2014/main" id="{A72B2072-33D0-4E5D-8154-0792098FFB89}"/>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10</a:t>
            </a:fld>
            <a:endParaRPr lang="en-ZA" sz="1000" dirty="0"/>
          </a:p>
        </p:txBody>
      </p:sp>
    </p:spTree>
    <p:extLst>
      <p:ext uri="{BB962C8B-B14F-4D97-AF65-F5344CB8AC3E}">
        <p14:creationId xmlns:p14="http://schemas.microsoft.com/office/powerpoint/2010/main" val="627117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a:xfrm>
            <a:off x="579583" y="471054"/>
            <a:ext cx="10515600" cy="831274"/>
          </a:xfrm>
        </p:spPr>
        <p:txBody>
          <a:bodyPr/>
          <a:lstStyle/>
          <a:p>
            <a:r>
              <a:rPr lang="en-ZA" dirty="0"/>
              <a:t>5.1b   Security – Statistics (01DEC20 to 30NOV21)</a:t>
            </a:r>
          </a:p>
        </p:txBody>
      </p:sp>
      <p:sp>
        <p:nvSpPr>
          <p:cNvPr id="5" name="Slide Number Placeholder 3">
            <a:extLst>
              <a:ext uri="{FF2B5EF4-FFF2-40B4-BE49-F238E27FC236}">
                <a16:creationId xmlns:a16="http://schemas.microsoft.com/office/drawing/2014/main" id="{63BF2FDD-052E-4043-AE78-08D24D720983}"/>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11</a:t>
            </a:fld>
            <a:endParaRPr lang="en-ZA" sz="1000" dirty="0"/>
          </a:p>
        </p:txBody>
      </p:sp>
      <p:sp>
        <p:nvSpPr>
          <p:cNvPr id="9" name="Rectangle 8">
            <a:extLst>
              <a:ext uri="{FF2B5EF4-FFF2-40B4-BE49-F238E27FC236}">
                <a16:creationId xmlns:a16="http://schemas.microsoft.com/office/drawing/2014/main" id="{ED52290B-6B14-F143-9CF0-A8BC82A72FC5}"/>
              </a:ext>
            </a:extLst>
          </p:cNvPr>
          <p:cNvSpPr/>
          <p:nvPr/>
        </p:nvSpPr>
        <p:spPr>
          <a:xfrm>
            <a:off x="426128" y="1549401"/>
            <a:ext cx="5407405" cy="3044423"/>
          </a:xfrm>
          <a:prstGeom prst="rect">
            <a:avLst/>
          </a:prstGeom>
        </p:spPr>
        <p:txBody>
          <a:bodyPr wrap="square">
            <a:spAutoFit/>
          </a:bodyPr>
          <a:lstStyle/>
          <a:p>
            <a:pPr marL="457200" lvl="0" indent="-457200">
              <a:spcAft>
                <a:spcPts val="192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No violent crimes – but need to remain vigilant with </a:t>
            </a:r>
            <a:r>
              <a:rPr lang="en-US" sz="2200" u="sng" dirty="0">
                <a:latin typeface="Calibri" panose="020F0502020204030204" pitchFamily="34" charset="0"/>
                <a:ea typeface="Calibri" panose="020F0502020204030204" pitchFamily="34" charset="0"/>
                <a:cs typeface="Arial" panose="020B0604020202020204" pitchFamily="34" charset="0"/>
              </a:rPr>
              <a:t>Home Alarms</a:t>
            </a:r>
            <a:r>
              <a:rPr lang="en-US" sz="2200" dirty="0">
                <a:latin typeface="Calibri" panose="020F0502020204030204" pitchFamily="34" charset="0"/>
                <a:ea typeface="Calibri" panose="020F0502020204030204" pitchFamily="34" charset="0"/>
                <a:cs typeface="Arial" panose="020B0604020202020204" pitchFamily="34" charset="0"/>
              </a:rPr>
              <a:t> &amp; Locked Doors (</a:t>
            </a:r>
            <a:r>
              <a:rPr lang="en-US" sz="2200" u="sng" dirty="0">
                <a:latin typeface="Calibri" panose="020F0502020204030204" pitchFamily="34" charset="0"/>
                <a:ea typeface="Calibri" panose="020F0502020204030204" pitchFamily="34" charset="0"/>
                <a:cs typeface="Arial" panose="020B0604020202020204" pitchFamily="34" charset="0"/>
              </a:rPr>
              <a:t>testing by you....or thieves</a:t>
            </a:r>
            <a:r>
              <a:rPr lang="en-US" sz="2200" dirty="0">
                <a:latin typeface="Calibri" panose="020F0502020204030204" pitchFamily="34" charset="0"/>
                <a:ea typeface="Calibri" panose="020F0502020204030204" pitchFamily="34" charset="0"/>
                <a:cs typeface="Arial" panose="020B0604020202020204" pitchFamily="34" charset="0"/>
              </a:rPr>
              <a:t>)</a:t>
            </a:r>
            <a:endParaRPr lang="en-ZA" sz="2200" dirty="0">
              <a:latin typeface="Calibri" panose="020F050202020403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Five Incidents - theft (Bikes, Skateboard, Camera, &amp; Phone at Beach) most from gang of young kids during Argus &amp; Halloween; and once at night via Sandy Bay (</a:t>
            </a:r>
            <a:r>
              <a:rPr lang="en-US" sz="2200" u="sng" dirty="0">
                <a:latin typeface="Calibri" panose="020F0502020204030204" pitchFamily="34" charset="0"/>
                <a:ea typeface="Calibri" panose="020F0502020204030204" pitchFamily="34" charset="0"/>
                <a:cs typeface="Arial" panose="020B0604020202020204" pitchFamily="34" charset="0"/>
              </a:rPr>
              <a:t>most identified after investigation</a:t>
            </a:r>
            <a:r>
              <a:rPr lang="en-ZA" sz="2200" u="sng" dirty="0">
                <a:latin typeface="Calibri" panose="020F0502020204030204" pitchFamily="34" charset="0"/>
                <a:ea typeface="Calibri" panose="020F0502020204030204" pitchFamily="34" charset="0"/>
                <a:cs typeface="Arial" panose="020B0604020202020204" pitchFamily="34" charset="0"/>
              </a:rPr>
              <a:t>)</a:t>
            </a:r>
            <a:endParaRPr lang="en-US" sz="2200" dirty="0"/>
          </a:p>
        </p:txBody>
      </p:sp>
      <p:pic>
        <p:nvPicPr>
          <p:cNvPr id="12" name="Picture 11" descr="Chart, line chart&#10;&#10;Description automatically generated">
            <a:extLst>
              <a:ext uri="{FF2B5EF4-FFF2-40B4-BE49-F238E27FC236}">
                <a16:creationId xmlns:a16="http://schemas.microsoft.com/office/drawing/2014/main" id="{53FAF979-F0BF-1A40-BD9D-C5F9BC60370A}"/>
              </a:ext>
            </a:extLst>
          </p:cNvPr>
          <p:cNvPicPr>
            <a:picLocks noChangeAspect="1"/>
          </p:cNvPicPr>
          <p:nvPr/>
        </p:nvPicPr>
        <p:blipFill>
          <a:blip r:embed="rId2"/>
          <a:stretch>
            <a:fillRect/>
          </a:stretch>
        </p:blipFill>
        <p:spPr>
          <a:xfrm>
            <a:off x="6193726" y="1877859"/>
            <a:ext cx="5217795" cy="4314825"/>
          </a:xfrm>
          <a:prstGeom prst="rect">
            <a:avLst/>
          </a:prstGeom>
        </p:spPr>
      </p:pic>
    </p:spTree>
    <p:extLst>
      <p:ext uri="{BB962C8B-B14F-4D97-AF65-F5344CB8AC3E}">
        <p14:creationId xmlns:p14="http://schemas.microsoft.com/office/powerpoint/2010/main" val="13355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lstStyle/>
          <a:p>
            <a:r>
              <a:rPr lang="en-ZA" dirty="0"/>
              <a:t>5.1c   Security - Improvements Over Last Year</a:t>
            </a:r>
          </a:p>
        </p:txBody>
      </p:sp>
      <p:sp>
        <p:nvSpPr>
          <p:cNvPr id="5" name="Slide Number Placeholder 3">
            <a:extLst>
              <a:ext uri="{FF2B5EF4-FFF2-40B4-BE49-F238E27FC236}">
                <a16:creationId xmlns:a16="http://schemas.microsoft.com/office/drawing/2014/main" id="{A52A3B49-7F9D-4D04-B2C6-EC857BB4CFA2}"/>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12</a:t>
            </a:fld>
            <a:endParaRPr lang="en-ZA" sz="1000" dirty="0"/>
          </a:p>
        </p:txBody>
      </p:sp>
      <p:sp>
        <p:nvSpPr>
          <p:cNvPr id="7" name="Text Placeholder 6">
            <a:extLst>
              <a:ext uri="{FF2B5EF4-FFF2-40B4-BE49-F238E27FC236}">
                <a16:creationId xmlns:a16="http://schemas.microsoft.com/office/drawing/2014/main" id="{EF213758-DD61-384B-A2E1-24CF881EE4A6}"/>
              </a:ext>
            </a:extLst>
          </p:cNvPr>
          <p:cNvSpPr>
            <a:spLocks noGrp="1"/>
          </p:cNvSpPr>
          <p:nvPr>
            <p:ph type="body" sz="quarter" idx="10"/>
          </p:nvPr>
        </p:nvSpPr>
        <p:spPr>
          <a:xfrm>
            <a:off x="579583" y="1485480"/>
            <a:ext cx="11064875" cy="4710113"/>
          </a:xfrm>
        </p:spPr>
        <p:txBody>
          <a:bodyPr>
            <a:normAutofit fontScale="92500"/>
          </a:bodyPr>
          <a:lstStyle/>
          <a:p>
            <a:pPr lvl="0">
              <a:buFont typeface="+mj-lt"/>
              <a:buAutoNum type="arabicPeriod"/>
            </a:pPr>
            <a:r>
              <a:rPr lang="en-US" dirty="0"/>
              <a:t>Budget - </a:t>
            </a:r>
            <a:r>
              <a:rPr lang="en-US" u="sng" dirty="0"/>
              <a:t>Existing Maintained</a:t>
            </a:r>
            <a:r>
              <a:rPr lang="en-US" dirty="0"/>
              <a:t> which limits increases to approved inflation plus realistic premium </a:t>
            </a:r>
            <a:endParaRPr lang="en-ZA" dirty="0"/>
          </a:p>
          <a:p>
            <a:pPr lvl="0">
              <a:buFont typeface="+mj-lt"/>
              <a:buAutoNum type="arabicPeriod"/>
            </a:pPr>
            <a:r>
              <a:rPr lang="en-US" dirty="0"/>
              <a:t>UPS – Upgrade with Lithium for all 22 sites for 59 cameras for R 253,000 for </a:t>
            </a:r>
            <a:r>
              <a:rPr lang="en-US" u="sng" dirty="0"/>
              <a:t>Stage 4</a:t>
            </a:r>
            <a:endParaRPr lang="en-ZA" dirty="0"/>
          </a:p>
          <a:p>
            <a:pPr lvl="0">
              <a:buFont typeface="+mj-lt"/>
              <a:buAutoNum type="arabicPeriod"/>
            </a:pPr>
            <a:r>
              <a:rPr lang="en-US" dirty="0"/>
              <a:t>Fiber – switched away from Telkom &amp; enhanced 3G Back-Up and tech support</a:t>
            </a:r>
            <a:endParaRPr lang="en-ZA" dirty="0"/>
          </a:p>
          <a:p>
            <a:pPr lvl="0">
              <a:buFont typeface="+mj-lt"/>
              <a:buAutoNum type="arabicPeriod"/>
            </a:pPr>
            <a:r>
              <a:rPr lang="en-US" dirty="0"/>
              <a:t>S.I. - </a:t>
            </a:r>
            <a:r>
              <a:rPr lang="en-US" u="sng" dirty="0"/>
              <a:t>Faster Notification</a:t>
            </a:r>
            <a:r>
              <a:rPr lang="en-US" dirty="0"/>
              <a:t> of Camera Alerts </a:t>
            </a:r>
            <a:r>
              <a:rPr lang="en-US" u="sng" dirty="0"/>
              <a:t>direct to Responders</a:t>
            </a:r>
            <a:r>
              <a:rPr lang="en-US" dirty="0"/>
              <a:t> via upgraded software</a:t>
            </a:r>
            <a:endParaRPr lang="en-ZA" dirty="0"/>
          </a:p>
          <a:p>
            <a:pPr lvl="0">
              <a:buFont typeface="+mj-lt"/>
              <a:buAutoNum type="arabicPeriod"/>
            </a:pPr>
            <a:r>
              <a:rPr lang="en-US" dirty="0"/>
              <a:t>Telegram - Improved performance checks of camera alert auditing by LSEC</a:t>
            </a:r>
            <a:endParaRPr lang="en-ZA" dirty="0"/>
          </a:p>
          <a:p>
            <a:pPr lvl="0">
              <a:buFont typeface="+mj-lt"/>
              <a:buAutoNum type="arabicPeriod"/>
            </a:pPr>
            <a:r>
              <a:rPr lang="en-US" u="sng" dirty="0" err="1"/>
              <a:t>ColorVu</a:t>
            </a:r>
            <a:r>
              <a:rPr lang="en-US" u="sng" dirty="0"/>
              <a:t> &amp; </a:t>
            </a:r>
            <a:r>
              <a:rPr lang="en-US" u="sng" dirty="0" err="1"/>
              <a:t>AcuSense</a:t>
            </a:r>
            <a:r>
              <a:rPr lang="en-US" dirty="0"/>
              <a:t> - Cameras upgraded in several key locations with </a:t>
            </a:r>
            <a:r>
              <a:rPr lang="en-US" u="sng" dirty="0"/>
              <a:t>private donations</a:t>
            </a:r>
          </a:p>
          <a:p>
            <a:pPr lvl="0">
              <a:buFont typeface="+mj-lt"/>
              <a:buAutoNum type="arabicPeriod"/>
            </a:pPr>
            <a:r>
              <a:rPr lang="en-ZA" u="sng" dirty="0" err="1"/>
              <a:t>Mikrotik</a:t>
            </a:r>
            <a:r>
              <a:rPr lang="en-ZA" dirty="0"/>
              <a:t> - Cameras added via new technology to securely integrate private networks</a:t>
            </a:r>
          </a:p>
          <a:p>
            <a:pPr lvl="0">
              <a:buFont typeface="+mj-lt"/>
              <a:buAutoNum type="arabicPeriod"/>
            </a:pPr>
            <a:r>
              <a:rPr lang="en-ZA" dirty="0"/>
              <a:t>59 Total Now - Cameras added via </a:t>
            </a:r>
            <a:r>
              <a:rPr lang="en-ZA" u="sng" dirty="0"/>
              <a:t>large private donations</a:t>
            </a:r>
            <a:r>
              <a:rPr lang="en-ZA" dirty="0"/>
              <a:t> pledged utilizing the above</a:t>
            </a:r>
          </a:p>
          <a:p>
            <a:pPr lvl="0">
              <a:buFont typeface="+mj-lt"/>
              <a:buAutoNum type="arabicPeriod"/>
            </a:pPr>
            <a:r>
              <a:rPr lang="en-ZA" dirty="0"/>
              <a:t>UHF Ch. 3 - Radio Coverage Area improved thru </a:t>
            </a:r>
            <a:r>
              <a:rPr lang="en-ZA" u="sng" dirty="0"/>
              <a:t>large private donation</a:t>
            </a:r>
            <a:r>
              <a:rPr lang="en-ZA" dirty="0"/>
              <a:t> to infrastructure</a:t>
            </a:r>
          </a:p>
          <a:p>
            <a:pPr lvl="0">
              <a:buFont typeface="+mj-lt"/>
              <a:buAutoNum type="arabicPeriod"/>
            </a:pPr>
            <a:r>
              <a:rPr lang="en-ZA" dirty="0"/>
              <a:t>Radio Network - Administration by HBNW improving to allow greater participation</a:t>
            </a:r>
          </a:p>
          <a:p>
            <a:pPr lvl="0">
              <a:buFont typeface="+mj-lt"/>
              <a:buAutoNum type="arabicPeriod"/>
            </a:pPr>
            <a:r>
              <a:rPr lang="en-ZA" dirty="0"/>
              <a:t>LSLC - Beach crimes being relayed by Lifesavers via </a:t>
            </a:r>
            <a:r>
              <a:rPr lang="en-ZA" u="sng" dirty="0"/>
              <a:t>donated radios</a:t>
            </a:r>
          </a:p>
          <a:p>
            <a:pPr lvl="0">
              <a:buFont typeface="+mj-lt"/>
              <a:buAutoNum type="arabicPeriod"/>
            </a:pPr>
            <a:r>
              <a:rPr lang="en-ZA" dirty="0"/>
              <a:t>CPF - </a:t>
            </a:r>
            <a:r>
              <a:rPr lang="en-ZA" u="sng" dirty="0"/>
              <a:t>Advocated</a:t>
            </a:r>
            <a:r>
              <a:rPr lang="en-ZA" dirty="0"/>
              <a:t> for: Taxi Regulation, Plate &amp; Reg Checking, &amp; Vendor Permitting</a:t>
            </a:r>
          </a:p>
          <a:p>
            <a:endParaRPr lang="en-US" dirty="0"/>
          </a:p>
        </p:txBody>
      </p:sp>
    </p:spTree>
    <p:extLst>
      <p:ext uri="{BB962C8B-B14F-4D97-AF65-F5344CB8AC3E}">
        <p14:creationId xmlns:p14="http://schemas.microsoft.com/office/powerpoint/2010/main" val="78501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lstStyle/>
          <a:p>
            <a:r>
              <a:rPr lang="en-ZA" dirty="0"/>
              <a:t>5.1d   Security – Challenges Ahead &amp; Proposals</a:t>
            </a:r>
          </a:p>
        </p:txBody>
      </p:sp>
      <p:sp>
        <p:nvSpPr>
          <p:cNvPr id="3" name="Text Placeholder 2">
            <a:extLst>
              <a:ext uri="{FF2B5EF4-FFF2-40B4-BE49-F238E27FC236}">
                <a16:creationId xmlns:a16="http://schemas.microsoft.com/office/drawing/2014/main" id="{D4B7909D-D5CF-4CD8-9906-416EA5CE7356}"/>
              </a:ext>
            </a:extLst>
          </p:cNvPr>
          <p:cNvSpPr>
            <a:spLocks noGrp="1"/>
          </p:cNvSpPr>
          <p:nvPr>
            <p:ph type="body" sz="quarter" idx="10"/>
          </p:nvPr>
        </p:nvSpPr>
        <p:spPr>
          <a:xfrm>
            <a:off x="355107" y="1616077"/>
            <a:ext cx="11319369" cy="4710113"/>
          </a:xfrm>
        </p:spPr>
        <p:txBody>
          <a:bodyPr>
            <a:noAutofit/>
          </a:bodyPr>
          <a:lstStyle/>
          <a:p>
            <a:pPr marL="514350" lvl="0" indent="-514350">
              <a:buFont typeface="+mj-lt"/>
              <a:buAutoNum type="arabicPeriod"/>
            </a:pPr>
            <a:r>
              <a:rPr lang="en-US" u="sng" dirty="0"/>
              <a:t>Camera Replacement – By 30 JUN 2022</a:t>
            </a:r>
            <a:r>
              <a:rPr lang="en-US" dirty="0"/>
              <a:t> need R1M with current lease financing costs</a:t>
            </a:r>
            <a:endParaRPr lang="en-ZA" dirty="0"/>
          </a:p>
          <a:p>
            <a:pPr marL="514350" lvl="0" indent="-514350">
              <a:buFont typeface="+mj-lt"/>
              <a:buAutoNum type="arabicPeriod"/>
            </a:pPr>
            <a:r>
              <a:rPr lang="en-US" u="sng" dirty="0"/>
              <a:t>Camera Replacement – By 30 JUN 2026</a:t>
            </a:r>
            <a:r>
              <a:rPr lang="en-US" dirty="0"/>
              <a:t> need R1.2M to start saving now to buy with cash</a:t>
            </a:r>
            <a:endParaRPr lang="en-ZA" dirty="0"/>
          </a:p>
          <a:p>
            <a:pPr marL="514350" lvl="0" indent="-514350">
              <a:buFont typeface="+mj-lt"/>
              <a:buAutoNum type="arabicPeriod"/>
            </a:pPr>
            <a:r>
              <a:rPr lang="en-US" dirty="0"/>
              <a:t>Civil / Parking Violations – need reference numbers &amp; photos; </a:t>
            </a:r>
            <a:r>
              <a:rPr lang="en-US" u="sng" dirty="0"/>
              <a:t>handed over to Infrastructure</a:t>
            </a:r>
            <a:endParaRPr lang="en-ZA" dirty="0"/>
          </a:p>
          <a:p>
            <a:pPr marL="514350" lvl="0" indent="-514350">
              <a:buFont typeface="+mj-lt"/>
              <a:buAutoNum type="arabicPeriod"/>
            </a:pPr>
            <a:r>
              <a:rPr lang="en-US" dirty="0"/>
              <a:t>Land-Invasion – threat requires immediate and compliant action (2 in 2021); </a:t>
            </a:r>
            <a:r>
              <a:rPr lang="en-US" u="sng" dirty="0"/>
              <a:t>need skill</a:t>
            </a:r>
            <a:endParaRPr lang="en-ZA" dirty="0"/>
          </a:p>
          <a:p>
            <a:pPr marL="514350" lvl="0" indent="-514350">
              <a:buFont typeface="+mj-lt"/>
              <a:buAutoNum type="arabicPeriod"/>
            </a:pPr>
            <a:r>
              <a:rPr lang="en-US" dirty="0"/>
              <a:t>Communications – sharing info between multiple responders &amp; monitors; </a:t>
            </a:r>
            <a:r>
              <a:rPr lang="en-US" u="sng" dirty="0"/>
              <a:t>need consolidation</a:t>
            </a:r>
            <a:endParaRPr lang="en-ZA" dirty="0"/>
          </a:p>
          <a:p>
            <a:pPr marL="0" lvl="0" indent="0">
              <a:buNone/>
            </a:pPr>
            <a:endParaRPr lang="en-ZA" sz="2200" dirty="0"/>
          </a:p>
        </p:txBody>
      </p:sp>
      <p:sp>
        <p:nvSpPr>
          <p:cNvPr id="8" name="Slide Number Placeholder 3">
            <a:extLst>
              <a:ext uri="{FF2B5EF4-FFF2-40B4-BE49-F238E27FC236}">
                <a16:creationId xmlns:a16="http://schemas.microsoft.com/office/drawing/2014/main" id="{E49D5F83-E424-47D5-8A28-F253BE52BE90}"/>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13</a:t>
            </a:fld>
            <a:endParaRPr lang="en-ZA" sz="1000" dirty="0"/>
          </a:p>
        </p:txBody>
      </p:sp>
    </p:spTree>
    <p:extLst>
      <p:ext uri="{BB962C8B-B14F-4D97-AF65-F5344CB8AC3E}">
        <p14:creationId xmlns:p14="http://schemas.microsoft.com/office/powerpoint/2010/main" val="2383477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a:xfrm>
            <a:off x="579582" y="937202"/>
            <a:ext cx="11295425" cy="365126"/>
          </a:xfrm>
        </p:spPr>
        <p:txBody>
          <a:bodyPr>
            <a:normAutofit fontScale="90000"/>
          </a:bodyPr>
          <a:lstStyle/>
          <a:p>
            <a:r>
              <a:rPr lang="en-ZA" sz="4400" dirty="0"/>
              <a:t>5.1e   Security </a:t>
            </a:r>
            <a:r>
              <a:rPr lang="en-US" sz="4400" dirty="0">
                <a:latin typeface="Calibri" panose="020F0502020204030204" pitchFamily="34" charset="0"/>
                <a:ea typeface="Calibri" panose="020F0502020204030204" pitchFamily="34" charset="0"/>
                <a:cs typeface="Arial" panose="020B0604020202020204" pitchFamily="34" charset="0"/>
              </a:rPr>
              <a:t>– Internal Discussions On-Going</a:t>
            </a:r>
            <a:br>
              <a:rPr lang="en-ZA" sz="2000" dirty="0">
                <a:latin typeface="Calibri" panose="020F0502020204030204" pitchFamily="34" charset="0"/>
                <a:ea typeface="Calibri" panose="020F0502020204030204" pitchFamily="34" charset="0"/>
                <a:cs typeface="Arial" panose="020B0604020202020204" pitchFamily="34" charset="0"/>
              </a:rPr>
            </a:br>
            <a:endParaRPr lang="en-ZA" dirty="0"/>
          </a:p>
        </p:txBody>
      </p:sp>
      <p:sp>
        <p:nvSpPr>
          <p:cNvPr id="3" name="Text Placeholder 2">
            <a:extLst>
              <a:ext uri="{FF2B5EF4-FFF2-40B4-BE49-F238E27FC236}">
                <a16:creationId xmlns:a16="http://schemas.microsoft.com/office/drawing/2014/main" id="{D4B7909D-D5CF-4CD8-9906-416EA5CE7356}"/>
              </a:ext>
            </a:extLst>
          </p:cNvPr>
          <p:cNvSpPr>
            <a:spLocks noGrp="1"/>
          </p:cNvSpPr>
          <p:nvPr>
            <p:ph type="body" sz="quarter" idx="10"/>
          </p:nvPr>
        </p:nvSpPr>
        <p:spPr/>
        <p:txBody>
          <a:bodyPr>
            <a:normAutofit/>
          </a:bodyPr>
          <a:lstStyle/>
          <a:p>
            <a:pPr marL="0" indent="0">
              <a:lnSpc>
                <a:spcPct val="150000"/>
              </a:lnSpc>
              <a:buNone/>
            </a:pPr>
            <a:endParaRPr lang="en-ZA" sz="2000" dirty="0"/>
          </a:p>
          <a:p>
            <a:pPr marL="514350" indent="-514350">
              <a:lnSpc>
                <a:spcPct val="150000"/>
              </a:lnSpc>
              <a:buAutoNum type="alphaUcPeriod"/>
            </a:pPr>
            <a:endParaRPr lang="en-ZA" sz="2000" dirty="0"/>
          </a:p>
          <a:p>
            <a:pPr marL="0" indent="0">
              <a:lnSpc>
                <a:spcPct val="150000"/>
              </a:lnSpc>
              <a:buNone/>
            </a:pPr>
            <a:endParaRPr lang="en-ZA" sz="2600" dirty="0"/>
          </a:p>
        </p:txBody>
      </p:sp>
      <p:sp>
        <p:nvSpPr>
          <p:cNvPr id="8" name="Slide Number Placeholder 3">
            <a:extLst>
              <a:ext uri="{FF2B5EF4-FFF2-40B4-BE49-F238E27FC236}">
                <a16:creationId xmlns:a16="http://schemas.microsoft.com/office/drawing/2014/main" id="{E49D5F83-E424-47D5-8A28-F253BE52BE90}"/>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14</a:t>
            </a:fld>
            <a:endParaRPr lang="en-ZA" sz="1000" dirty="0"/>
          </a:p>
        </p:txBody>
      </p:sp>
      <p:sp>
        <p:nvSpPr>
          <p:cNvPr id="4" name="Rectangle 3">
            <a:extLst>
              <a:ext uri="{FF2B5EF4-FFF2-40B4-BE49-F238E27FC236}">
                <a16:creationId xmlns:a16="http://schemas.microsoft.com/office/drawing/2014/main" id="{D34D8DED-5D81-5E4D-AAF4-782FAA3DA240}"/>
              </a:ext>
            </a:extLst>
          </p:cNvPr>
          <p:cNvSpPr/>
          <p:nvPr/>
        </p:nvSpPr>
        <p:spPr>
          <a:xfrm>
            <a:off x="314655" y="1605308"/>
            <a:ext cx="10850880" cy="5267532"/>
          </a:xfrm>
          <a:prstGeom prst="rect">
            <a:avLst/>
          </a:prstGeom>
        </p:spPr>
        <p:txBody>
          <a:bodyPr wrap="square">
            <a:spAutoFit/>
          </a:bodyPr>
          <a:lstStyle/>
          <a:p>
            <a:pPr marL="568325" lvl="0" indent="-565150">
              <a:spcBef>
                <a:spcPts val="300"/>
              </a:spcBef>
              <a:spcAft>
                <a:spcPts val="30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Neighborhood Watch – remote patrolling by volunteers; </a:t>
            </a:r>
            <a:r>
              <a:rPr lang="en-US" sz="2200" u="sng" dirty="0">
                <a:latin typeface="Calibri" panose="020F0502020204030204" pitchFamily="34" charset="0"/>
                <a:ea typeface="Calibri" panose="020F0502020204030204" pitchFamily="34" charset="0"/>
                <a:cs typeface="Arial" panose="020B0604020202020204" pitchFamily="34" charset="0"/>
              </a:rPr>
              <a:t>during events</a:t>
            </a:r>
            <a:r>
              <a:rPr lang="en-US" sz="2200" dirty="0">
                <a:latin typeface="Calibri" panose="020F0502020204030204" pitchFamily="34" charset="0"/>
                <a:ea typeface="Calibri" panose="020F0502020204030204" pitchFamily="34" charset="0"/>
                <a:cs typeface="Arial" panose="020B0604020202020204" pitchFamily="34" charset="0"/>
              </a:rPr>
              <a:t> </a:t>
            </a:r>
            <a:r>
              <a:rPr lang="en-US" sz="2200" dirty="0" err="1">
                <a:latin typeface="Calibri" panose="020F0502020204030204" pitchFamily="34" charset="0"/>
                <a:ea typeface="Calibri" panose="020F0502020204030204" pitchFamily="34" charset="0"/>
                <a:cs typeface="Arial" panose="020B0604020202020204" pitchFamily="34" charset="0"/>
              </a:rPr>
              <a:t>etc</a:t>
            </a:r>
            <a:r>
              <a:rPr lang="en-US" sz="2200" dirty="0">
                <a:latin typeface="Calibri" panose="020F0502020204030204" pitchFamily="34" charset="0"/>
                <a:ea typeface="Calibri" panose="020F0502020204030204" pitchFamily="34" charset="0"/>
                <a:cs typeface="Arial" panose="020B0604020202020204" pitchFamily="34" charset="0"/>
              </a:rPr>
              <a:t>…</a:t>
            </a:r>
            <a:endParaRPr lang="en-ZA" sz="2200" dirty="0">
              <a:latin typeface="Calibri" panose="020F0502020204030204" pitchFamily="34" charset="0"/>
              <a:ea typeface="Calibri" panose="020F0502020204030204" pitchFamily="34" charset="0"/>
              <a:cs typeface="Arial" panose="020B0604020202020204" pitchFamily="34" charset="0"/>
            </a:endParaRPr>
          </a:p>
          <a:p>
            <a:pPr marL="568325" lvl="0" indent="-565150">
              <a:spcBef>
                <a:spcPts val="300"/>
              </a:spcBef>
              <a:spcAft>
                <a:spcPts val="30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Drones – costs, training, and legality are challenging, plus practical sustainability</a:t>
            </a:r>
            <a:endParaRPr lang="en-ZA" sz="2200" dirty="0">
              <a:latin typeface="Calibri" panose="020F0502020204030204" pitchFamily="34" charset="0"/>
              <a:ea typeface="Calibri" panose="020F0502020204030204" pitchFamily="34" charset="0"/>
              <a:cs typeface="Arial" panose="020B0604020202020204" pitchFamily="34" charset="0"/>
            </a:endParaRPr>
          </a:p>
          <a:p>
            <a:pPr marL="568325" lvl="0" indent="-565150">
              <a:spcBef>
                <a:spcPts val="300"/>
              </a:spcBef>
              <a:spcAft>
                <a:spcPts val="30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Seismic Sensor Test Program – under review with industry players</a:t>
            </a:r>
            <a:endParaRPr lang="en-ZA" sz="2200" dirty="0">
              <a:latin typeface="Calibri" panose="020F0502020204030204" pitchFamily="34" charset="0"/>
              <a:ea typeface="Calibri" panose="020F0502020204030204" pitchFamily="34" charset="0"/>
              <a:cs typeface="Arial" panose="020B0604020202020204" pitchFamily="34" charset="0"/>
            </a:endParaRPr>
          </a:p>
          <a:p>
            <a:pPr marL="568325" lvl="0" indent="-565150">
              <a:spcBef>
                <a:spcPts val="300"/>
              </a:spcBef>
              <a:spcAft>
                <a:spcPts val="30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Booms for Beach Parking – </a:t>
            </a:r>
            <a:r>
              <a:rPr lang="en-US" sz="2200" u="sng" dirty="0">
                <a:latin typeface="Calibri" panose="020F0502020204030204" pitchFamily="34" charset="0"/>
                <a:ea typeface="Calibri" panose="020F0502020204030204" pitchFamily="34" charset="0"/>
                <a:cs typeface="Arial" panose="020B0604020202020204" pitchFamily="34" charset="0"/>
              </a:rPr>
              <a:t>separate committee</a:t>
            </a:r>
            <a:r>
              <a:rPr lang="en-US" sz="2200" dirty="0">
                <a:latin typeface="Calibri" panose="020F0502020204030204" pitchFamily="34" charset="0"/>
                <a:ea typeface="Calibri" panose="020F0502020204030204" pitchFamily="34" charset="0"/>
                <a:cs typeface="Arial" panose="020B0604020202020204" pitchFamily="34" charset="0"/>
              </a:rPr>
              <a:t> reviewing complicated facilitation</a:t>
            </a:r>
            <a:endParaRPr lang="en-ZA" sz="2200" dirty="0">
              <a:latin typeface="Calibri" panose="020F0502020204030204" pitchFamily="34" charset="0"/>
              <a:ea typeface="Calibri" panose="020F0502020204030204" pitchFamily="34" charset="0"/>
              <a:cs typeface="Arial" panose="020B0604020202020204" pitchFamily="34" charset="0"/>
            </a:endParaRPr>
          </a:p>
          <a:p>
            <a:pPr marL="568325" lvl="0" indent="-565150">
              <a:spcBef>
                <a:spcPts val="300"/>
              </a:spcBef>
              <a:spcAft>
                <a:spcPts val="30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Clamping and/or Towing Parking Violations – law changes being advocated</a:t>
            </a:r>
            <a:endParaRPr lang="en-ZA" sz="2200" dirty="0">
              <a:latin typeface="Calibri" panose="020F0502020204030204" pitchFamily="34" charset="0"/>
              <a:ea typeface="Calibri" panose="020F0502020204030204" pitchFamily="34" charset="0"/>
              <a:cs typeface="Arial" panose="020B0604020202020204" pitchFamily="34" charset="0"/>
            </a:endParaRPr>
          </a:p>
          <a:p>
            <a:pPr marL="568325" lvl="0" indent="-565150">
              <a:spcBef>
                <a:spcPts val="300"/>
              </a:spcBef>
              <a:spcAft>
                <a:spcPts val="30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Hut Infrastructure Improvement – proposals being prepared</a:t>
            </a:r>
          </a:p>
          <a:p>
            <a:pPr marL="568325" lvl="0" indent="-565150">
              <a:spcBef>
                <a:spcPts val="300"/>
              </a:spcBef>
              <a:spcAft>
                <a:spcPts val="30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Law Enforcement “Rent-a-Cops” – too expensive &amp; no guarantees of attendance</a:t>
            </a:r>
          </a:p>
          <a:p>
            <a:pPr marL="568325" lvl="0" indent="-565150">
              <a:spcBef>
                <a:spcPts val="300"/>
              </a:spcBef>
              <a:spcAft>
                <a:spcPts val="30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Party-House Targeting – </a:t>
            </a:r>
            <a:r>
              <a:rPr lang="en-US" sz="2200" u="sng" dirty="0">
                <a:latin typeface="Calibri" panose="020F0502020204030204" pitchFamily="34" charset="0"/>
                <a:ea typeface="Calibri" panose="020F0502020204030204" pitchFamily="34" charset="0"/>
                <a:cs typeface="Arial" panose="020B0604020202020204" pitchFamily="34" charset="0"/>
              </a:rPr>
              <a:t>supporting ongoing efforts for legal enforcement</a:t>
            </a:r>
          </a:p>
          <a:p>
            <a:pPr marL="568325" lvl="0" indent="-565150">
              <a:spcBef>
                <a:spcPts val="300"/>
              </a:spcBef>
              <a:spcAft>
                <a:spcPts val="30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Street View Cameras – Limited to Donations; to continue</a:t>
            </a:r>
          </a:p>
          <a:p>
            <a:pPr marL="568325" lvl="0" indent="-565150">
              <a:spcBef>
                <a:spcPts val="300"/>
              </a:spcBef>
              <a:spcAft>
                <a:spcPts val="30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Fences on Public Perimeter – not permitted, reviewing alternatives for long-term</a:t>
            </a:r>
          </a:p>
          <a:p>
            <a:pPr marL="568325" lvl="0" indent="-565150">
              <a:spcBef>
                <a:spcPts val="300"/>
              </a:spcBef>
              <a:spcAft>
                <a:spcPts val="30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Apostle Battery Preservation and/or Land-Use – being closely monitored</a:t>
            </a:r>
          </a:p>
          <a:p>
            <a:pPr marL="568325" lvl="0" indent="-565150">
              <a:spcBef>
                <a:spcPts val="300"/>
              </a:spcBef>
              <a:spcAft>
                <a:spcPts val="300"/>
              </a:spcAft>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Kerzner &amp; </a:t>
            </a:r>
            <a:r>
              <a:rPr lang="en-US" sz="2200" dirty="0" err="1">
                <a:latin typeface="Calibri" panose="020F0502020204030204" pitchFamily="34" charset="0"/>
                <a:ea typeface="Calibri" panose="020F0502020204030204" pitchFamily="34" charset="0"/>
                <a:cs typeface="Arial" panose="020B0604020202020204" pitchFamily="34" charset="0"/>
              </a:rPr>
              <a:t>Bakoven</a:t>
            </a:r>
            <a:r>
              <a:rPr lang="en-US" sz="2200" dirty="0">
                <a:latin typeface="Calibri" panose="020F0502020204030204" pitchFamily="34" charset="0"/>
                <a:ea typeface="Calibri" panose="020F0502020204030204" pitchFamily="34" charset="0"/>
                <a:cs typeface="Arial" panose="020B0604020202020204" pitchFamily="34" charset="0"/>
              </a:rPr>
              <a:t> – Land Invasion threats being addressed cooperatively</a:t>
            </a:r>
          </a:p>
          <a:p>
            <a:pPr marL="342900" lvl="0" indent="-342900">
              <a:lnSpc>
                <a:spcPct val="150000"/>
              </a:lnSpc>
              <a:buFont typeface="+mj-lt"/>
              <a:buAutoNum type="arabicPeriod"/>
            </a:pPr>
            <a:endParaRPr lang="en-ZA" sz="1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7404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9CA1-E21B-4323-B952-B598EFDC63A8}"/>
              </a:ext>
            </a:extLst>
          </p:cNvPr>
          <p:cNvSpPr>
            <a:spLocks noGrp="1"/>
          </p:cNvSpPr>
          <p:nvPr>
            <p:ph type="title"/>
          </p:nvPr>
        </p:nvSpPr>
        <p:spPr/>
        <p:txBody>
          <a:bodyPr/>
          <a:lstStyle/>
          <a:p>
            <a:r>
              <a:rPr lang="en-ZA" dirty="0"/>
              <a:t>5.2   Environment </a:t>
            </a:r>
            <a:r>
              <a:rPr lang="en-ZA" sz="2800" i="1" dirty="0"/>
              <a:t>– Environmental Report 2021</a:t>
            </a:r>
          </a:p>
        </p:txBody>
      </p:sp>
      <p:sp>
        <p:nvSpPr>
          <p:cNvPr id="3" name="TextBox 2">
            <a:extLst>
              <a:ext uri="{FF2B5EF4-FFF2-40B4-BE49-F238E27FC236}">
                <a16:creationId xmlns:a16="http://schemas.microsoft.com/office/drawing/2014/main" id="{A6BAED8E-71A7-4CA7-B9D6-15A92E8BF3DB}"/>
              </a:ext>
            </a:extLst>
          </p:cNvPr>
          <p:cNvSpPr txBox="1"/>
          <p:nvPr/>
        </p:nvSpPr>
        <p:spPr>
          <a:xfrm>
            <a:off x="836024" y="5621834"/>
            <a:ext cx="6853645" cy="646331"/>
          </a:xfrm>
          <a:prstGeom prst="rect">
            <a:avLst/>
          </a:prstGeom>
          <a:noFill/>
        </p:spPr>
        <p:txBody>
          <a:bodyPr wrap="square" rtlCol="0">
            <a:spAutoFit/>
          </a:bodyPr>
          <a:lstStyle/>
          <a:p>
            <a:r>
              <a:rPr lang="en-ZA" sz="2000" dirty="0"/>
              <a:t>Presented by Jonathan Crowther with support from Mark Greig</a:t>
            </a:r>
          </a:p>
          <a:p>
            <a:r>
              <a:rPr lang="en-ZA" sz="1600" i="1" dirty="0"/>
              <a:t>With thanks to Huck Endersby for all that he did for Llandudno</a:t>
            </a:r>
          </a:p>
        </p:txBody>
      </p:sp>
    </p:spTree>
    <p:extLst>
      <p:ext uri="{BB962C8B-B14F-4D97-AF65-F5344CB8AC3E}">
        <p14:creationId xmlns:p14="http://schemas.microsoft.com/office/powerpoint/2010/main" val="3526166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80AF84-99D5-454E-908F-31A25259BF8F}"/>
              </a:ext>
            </a:extLst>
          </p:cNvPr>
          <p:cNvPicPr>
            <a:picLocks noChangeAspect="1"/>
          </p:cNvPicPr>
          <p:nvPr/>
        </p:nvPicPr>
        <p:blipFill rotWithShape="1">
          <a:blip r:embed="rId3">
            <a:extLst>
              <a:ext uri="{28A0092B-C50C-407E-A947-70E740481C1C}">
                <a14:useLocalDpi xmlns:a14="http://schemas.microsoft.com/office/drawing/2010/main" val="0"/>
              </a:ext>
            </a:extLst>
          </a:blip>
          <a:srcRect l="24055" t="9091" r="37592"/>
          <a:stretch/>
        </p:blipFill>
        <p:spPr>
          <a:xfrm rot="5400000">
            <a:off x="2667000" y="-2667000"/>
            <a:ext cx="6858000" cy="12192000"/>
          </a:xfrm>
          <a:prstGeom prst="rect">
            <a:avLst/>
          </a:prstGeom>
        </p:spPr>
      </p:pic>
      <p:sp>
        <p:nvSpPr>
          <p:cNvPr id="36" name="Freeform: Shape 3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38" name="Freeform: Shape 3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Title 1">
            <a:extLst>
              <a:ext uri="{FF2B5EF4-FFF2-40B4-BE49-F238E27FC236}">
                <a16:creationId xmlns:a16="http://schemas.microsoft.com/office/drawing/2014/main" id="{B68B774E-CCE4-495E-B7AB-C5ABFFD94D53}"/>
              </a:ext>
            </a:extLst>
          </p:cNvPr>
          <p:cNvSpPr>
            <a:spLocks noGrp="1"/>
          </p:cNvSpPr>
          <p:nvPr>
            <p:ph type="title"/>
          </p:nvPr>
        </p:nvSpPr>
        <p:spPr>
          <a:xfrm>
            <a:off x="750242" y="632990"/>
            <a:ext cx="5040958" cy="1043409"/>
          </a:xfrm>
        </p:spPr>
        <p:txBody>
          <a:bodyPr vert="horz" lIns="91440" tIns="45720" rIns="91440" bIns="45720" rtlCol="0" anchor="ctr">
            <a:noAutofit/>
          </a:bodyPr>
          <a:lstStyle/>
          <a:p>
            <a:r>
              <a:rPr lang="en-US" sz="3600" dirty="0">
                <a:solidFill>
                  <a:srgbClr val="3C8AC0"/>
                </a:solidFill>
              </a:rPr>
              <a:t>Llandudno SRA </a:t>
            </a:r>
            <a:br>
              <a:rPr lang="en-US" sz="3600" dirty="0">
                <a:solidFill>
                  <a:srgbClr val="3C8AC0"/>
                </a:solidFill>
              </a:rPr>
            </a:br>
            <a:r>
              <a:rPr lang="en-US" sz="3600" dirty="0">
                <a:solidFill>
                  <a:srgbClr val="3C8AC0"/>
                </a:solidFill>
              </a:rPr>
              <a:t>Environmental Report 2021</a:t>
            </a:r>
          </a:p>
        </p:txBody>
      </p:sp>
      <p:sp>
        <p:nvSpPr>
          <p:cNvPr id="3" name="Text Placeholder 2">
            <a:extLst>
              <a:ext uri="{FF2B5EF4-FFF2-40B4-BE49-F238E27FC236}">
                <a16:creationId xmlns:a16="http://schemas.microsoft.com/office/drawing/2014/main" id="{04975CB6-BC1A-4CE3-B4AE-79651FB42515}"/>
              </a:ext>
            </a:extLst>
          </p:cNvPr>
          <p:cNvSpPr>
            <a:spLocks noGrp="1"/>
          </p:cNvSpPr>
          <p:nvPr>
            <p:ph type="body" sz="quarter" idx="10"/>
          </p:nvPr>
        </p:nvSpPr>
        <p:spPr>
          <a:xfrm>
            <a:off x="499220" y="1826924"/>
            <a:ext cx="5176365" cy="2754086"/>
          </a:xfrm>
        </p:spPr>
        <p:txBody>
          <a:bodyPr vert="horz" lIns="91440" tIns="45720" rIns="91440" bIns="45720" rtlCol="0" anchor="t">
            <a:normAutofit fontScale="85000" lnSpcReduction="20000"/>
          </a:bodyPr>
          <a:lstStyle/>
          <a:p>
            <a:pPr lvl="1" indent="-228600">
              <a:lnSpc>
                <a:spcPct val="90000"/>
              </a:lnSpc>
            </a:pPr>
            <a:endParaRPr lang="en-US" sz="2200" dirty="0"/>
          </a:p>
          <a:p>
            <a:pPr lvl="1" indent="-530225">
              <a:lnSpc>
                <a:spcPct val="90000"/>
              </a:lnSpc>
            </a:pPr>
            <a:r>
              <a:rPr lang="en-US" sz="2800" dirty="0">
                <a:solidFill>
                  <a:srgbClr val="000000"/>
                </a:solidFill>
              </a:rPr>
              <a:t>Construction: Retaining walls, Irrigation and Signs</a:t>
            </a:r>
            <a:br>
              <a:rPr lang="en-US" sz="2800" dirty="0">
                <a:solidFill>
                  <a:srgbClr val="000000"/>
                </a:solidFill>
              </a:rPr>
            </a:br>
            <a:endParaRPr lang="en-US" sz="2800" dirty="0"/>
          </a:p>
          <a:p>
            <a:pPr lvl="1" indent="-530225">
              <a:lnSpc>
                <a:spcPct val="90000"/>
              </a:lnSpc>
            </a:pPr>
            <a:r>
              <a:rPr lang="en-US" sz="2800" dirty="0"/>
              <a:t>Fire Risks</a:t>
            </a:r>
          </a:p>
          <a:p>
            <a:pPr lvl="1" indent="-530225">
              <a:lnSpc>
                <a:spcPct val="90000"/>
              </a:lnSpc>
            </a:pPr>
            <a:r>
              <a:rPr lang="en-US" sz="2800" dirty="0"/>
              <a:t>Vegetation cutting and removal</a:t>
            </a:r>
          </a:p>
          <a:p>
            <a:pPr lvl="1" indent="-530225">
              <a:lnSpc>
                <a:spcPct val="90000"/>
              </a:lnSpc>
            </a:pPr>
            <a:endParaRPr lang="en-US" sz="2800" dirty="0"/>
          </a:p>
          <a:p>
            <a:pPr lvl="1" indent="-530225">
              <a:lnSpc>
                <a:spcPct val="90000"/>
              </a:lnSpc>
            </a:pPr>
            <a:r>
              <a:rPr lang="en-US" sz="2800" dirty="0"/>
              <a:t>Litter and Bins</a:t>
            </a:r>
          </a:p>
          <a:p>
            <a:pPr lvl="1" indent="-228600">
              <a:lnSpc>
                <a:spcPct val="90000"/>
              </a:lnSpc>
            </a:pPr>
            <a:endParaRPr lang="en-US" sz="1800" dirty="0"/>
          </a:p>
          <a:p>
            <a:pPr lvl="1" indent="-228600">
              <a:lnSpc>
                <a:spcPct val="90000"/>
              </a:lnSpc>
            </a:pPr>
            <a:endParaRPr lang="en-US" sz="1800" dirty="0"/>
          </a:p>
        </p:txBody>
      </p:sp>
      <p:sp>
        <p:nvSpPr>
          <p:cNvPr id="10" name="Slide Number Placeholder 3">
            <a:extLst>
              <a:ext uri="{FF2B5EF4-FFF2-40B4-BE49-F238E27FC236}">
                <a16:creationId xmlns:a16="http://schemas.microsoft.com/office/drawing/2014/main" id="{CA39133D-3A77-42D9-8797-3AB0334F36E2}"/>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16</a:t>
            </a:fld>
            <a:endParaRPr lang="en-ZA" sz="1000" dirty="0"/>
          </a:p>
        </p:txBody>
      </p:sp>
    </p:spTree>
    <p:extLst>
      <p:ext uri="{BB962C8B-B14F-4D97-AF65-F5344CB8AC3E}">
        <p14:creationId xmlns:p14="http://schemas.microsoft.com/office/powerpoint/2010/main" val="3285783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68B774E-CCE4-495E-B7AB-C5ABFFD94D53}"/>
              </a:ext>
            </a:extLst>
          </p:cNvPr>
          <p:cNvSpPr>
            <a:spLocks noGrp="1"/>
          </p:cNvSpPr>
          <p:nvPr>
            <p:ph type="title"/>
          </p:nvPr>
        </p:nvSpPr>
        <p:spPr>
          <a:xfrm>
            <a:off x="804998" y="492731"/>
            <a:ext cx="5291002" cy="1424846"/>
          </a:xfrm>
        </p:spPr>
        <p:style>
          <a:lnRef idx="1">
            <a:schemeClr val="accent5"/>
          </a:lnRef>
          <a:fillRef idx="2">
            <a:schemeClr val="accent5"/>
          </a:fillRef>
          <a:effectRef idx="1">
            <a:schemeClr val="accent5"/>
          </a:effectRef>
          <a:fontRef idx="minor">
            <a:schemeClr val="dk1"/>
          </a:fontRef>
        </p:style>
        <p:txBody>
          <a:bodyPr vert="horz" wrap="square" lIns="91440" tIns="45720" rIns="91440" bIns="45720" rtlCol="0" anchor="ctr">
            <a:normAutofit fontScale="90000"/>
          </a:bodyPr>
          <a:lstStyle/>
          <a:p>
            <a:br>
              <a:rPr lang="en-US" dirty="0">
                <a:solidFill>
                  <a:srgbClr val="000000"/>
                </a:solidFill>
              </a:rPr>
            </a:br>
            <a:r>
              <a:rPr lang="en-US" dirty="0">
                <a:solidFill>
                  <a:srgbClr val="000000"/>
                </a:solidFill>
              </a:rPr>
              <a:t>Construction: Retaining walls, irrigation and signs</a:t>
            </a:r>
            <a:br>
              <a:rPr lang="en-US" sz="3400" dirty="0">
                <a:solidFill>
                  <a:srgbClr val="000000"/>
                </a:solidFill>
              </a:rPr>
            </a:br>
            <a:endParaRPr lang="en-US" sz="3400" dirty="0">
              <a:solidFill>
                <a:srgbClr val="000000"/>
              </a:solidFill>
            </a:endParaRPr>
          </a:p>
        </p:txBody>
      </p:sp>
      <p:sp>
        <p:nvSpPr>
          <p:cNvPr id="3" name="Text Placeholder 2">
            <a:extLst>
              <a:ext uri="{FF2B5EF4-FFF2-40B4-BE49-F238E27FC236}">
                <a16:creationId xmlns:a16="http://schemas.microsoft.com/office/drawing/2014/main" id="{04975CB6-BC1A-4CE3-B4AE-79651FB42515}"/>
              </a:ext>
            </a:extLst>
          </p:cNvPr>
          <p:cNvSpPr>
            <a:spLocks noGrp="1"/>
          </p:cNvSpPr>
          <p:nvPr>
            <p:ph type="body" sz="quarter" idx="10"/>
          </p:nvPr>
        </p:nvSpPr>
        <p:spPr>
          <a:xfrm>
            <a:off x="220798" y="2272143"/>
            <a:ext cx="5682851" cy="3788830"/>
          </a:xfrm>
        </p:spPr>
        <p:txBody>
          <a:bodyPr vert="horz" lIns="91440" tIns="45720" rIns="91440" bIns="45720" rtlCol="0" anchor="ctr">
            <a:normAutofit/>
          </a:bodyPr>
          <a:lstStyle/>
          <a:p>
            <a:pPr lvl="1" indent="-228600">
              <a:lnSpc>
                <a:spcPct val="90000"/>
              </a:lnSpc>
            </a:pPr>
            <a:r>
              <a:rPr lang="en-US" sz="2400" dirty="0">
                <a:solidFill>
                  <a:srgbClr val="000000"/>
                </a:solidFill>
              </a:rPr>
              <a:t>Small retaining wall built behind lifesaving club </a:t>
            </a:r>
          </a:p>
          <a:p>
            <a:pPr lvl="1" indent="-228600">
              <a:lnSpc>
                <a:spcPct val="90000"/>
              </a:lnSpc>
            </a:pPr>
            <a:r>
              <a:rPr lang="en-US" sz="2400" dirty="0">
                <a:solidFill>
                  <a:srgbClr val="000000"/>
                </a:solidFill>
              </a:rPr>
              <a:t>Repair to log retaining wall on </a:t>
            </a:r>
            <a:r>
              <a:rPr lang="en-US" sz="2400" dirty="0" err="1">
                <a:solidFill>
                  <a:srgbClr val="000000"/>
                </a:solidFill>
              </a:rPr>
              <a:t>Llandudno</a:t>
            </a:r>
            <a:r>
              <a:rPr lang="en-US" sz="2400" dirty="0">
                <a:solidFill>
                  <a:srgbClr val="000000"/>
                </a:solidFill>
              </a:rPr>
              <a:t> Road opposite post box</a:t>
            </a:r>
          </a:p>
          <a:p>
            <a:pPr lvl="1" indent="-228600">
              <a:lnSpc>
                <a:spcPct val="90000"/>
              </a:lnSpc>
            </a:pPr>
            <a:r>
              <a:rPr lang="en-US" sz="2400" dirty="0">
                <a:solidFill>
                  <a:srgbClr val="000000"/>
                </a:solidFill>
              </a:rPr>
              <a:t>Repair to stairs going down to beach</a:t>
            </a:r>
          </a:p>
          <a:p>
            <a:pPr lvl="1" indent="-228600">
              <a:lnSpc>
                <a:spcPct val="90000"/>
              </a:lnSpc>
            </a:pPr>
            <a:r>
              <a:rPr lang="en-US" sz="2400" dirty="0">
                <a:solidFill>
                  <a:srgbClr val="000000"/>
                </a:solidFill>
              </a:rPr>
              <a:t>Irrigation of new “forest” area</a:t>
            </a:r>
          </a:p>
          <a:p>
            <a:pPr lvl="1" indent="-228600">
              <a:lnSpc>
                <a:spcPct val="90000"/>
              </a:lnSpc>
            </a:pPr>
            <a:r>
              <a:rPr lang="en-US" sz="2400" dirty="0"/>
              <a:t>Removal of repetitive excess City signage</a:t>
            </a:r>
          </a:p>
          <a:p>
            <a:pPr lvl="1" indent="-228600">
              <a:lnSpc>
                <a:spcPct val="90000"/>
              </a:lnSpc>
            </a:pPr>
            <a:r>
              <a:rPr lang="en-US" sz="2400" dirty="0"/>
              <a:t>Erection of new signs at beach</a:t>
            </a:r>
          </a:p>
          <a:p>
            <a:pPr marL="574675" lvl="1" indent="0">
              <a:lnSpc>
                <a:spcPct val="90000"/>
              </a:lnSpc>
              <a:buNone/>
            </a:pPr>
            <a:endParaRPr lang="en-US" sz="2400" dirty="0">
              <a:solidFill>
                <a:srgbClr val="000000"/>
              </a:solidFill>
            </a:endParaRPr>
          </a:p>
          <a:p>
            <a:pPr lvl="1" indent="-228600">
              <a:lnSpc>
                <a:spcPct val="90000"/>
              </a:lnSpc>
            </a:pPr>
            <a:endParaRPr lang="en-US" sz="1300" dirty="0">
              <a:solidFill>
                <a:srgbClr val="000000"/>
              </a:solidFill>
            </a:endParaRPr>
          </a:p>
          <a:p>
            <a:pPr lvl="1" indent="-228600">
              <a:lnSpc>
                <a:spcPct val="90000"/>
              </a:lnSpc>
            </a:pPr>
            <a:endParaRPr lang="en-US" sz="1300" dirty="0">
              <a:solidFill>
                <a:srgbClr val="000000"/>
              </a:solidFill>
            </a:endParaRPr>
          </a:p>
        </p:txBody>
      </p:sp>
      <p:sp>
        <p:nvSpPr>
          <p:cNvPr id="6" name="Slide Number Placeholder 3">
            <a:extLst>
              <a:ext uri="{FF2B5EF4-FFF2-40B4-BE49-F238E27FC236}">
                <a16:creationId xmlns:a16="http://schemas.microsoft.com/office/drawing/2014/main" id="{D73AA629-D476-46EC-8408-19CA39836FA7}"/>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17</a:t>
            </a:fld>
            <a:endParaRPr lang="en-ZA" sz="1000" dirty="0"/>
          </a:p>
        </p:txBody>
      </p:sp>
      <p:pic>
        <p:nvPicPr>
          <p:cNvPr id="8" name="Picture 3">
            <a:extLst>
              <a:ext uri="{FF2B5EF4-FFF2-40B4-BE49-F238E27FC236}">
                <a16:creationId xmlns:a16="http://schemas.microsoft.com/office/drawing/2014/main" id="{5F780E9F-BD38-C749-B5C4-3CA859471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824" y="2033246"/>
            <a:ext cx="6096000" cy="441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184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0">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4B8FE1C8-5465-4803-9D1B-BD7847D4B0A9}"/>
              </a:ext>
            </a:extLst>
          </p:cNvPr>
          <p:cNvSpPr>
            <a:spLocks noGrp="1"/>
          </p:cNvSpPr>
          <p:nvPr>
            <p:ph type="title"/>
          </p:nvPr>
        </p:nvSpPr>
        <p:spPr>
          <a:xfrm>
            <a:off x="1143430" y="146084"/>
            <a:ext cx="10096069" cy="818726"/>
          </a:xfrm>
        </p:spPr>
        <p:txBody>
          <a:bodyPr vert="horz" lIns="91440" tIns="45720" rIns="91440" bIns="45720" rtlCol="0" anchor="ctr">
            <a:normAutofit/>
          </a:bodyPr>
          <a:lstStyle/>
          <a:p>
            <a:pPr algn="ctr"/>
            <a:r>
              <a:rPr lang="en-US" sz="4800" kern="1200" dirty="0">
                <a:solidFill>
                  <a:srgbClr val="FF0000"/>
                </a:solidFill>
                <a:latin typeface="+mj-lt"/>
                <a:ea typeface="+mj-ea"/>
                <a:cs typeface="+mj-cs"/>
              </a:rPr>
              <a:t>COMBATTING FIRE RISKS</a:t>
            </a:r>
          </a:p>
        </p:txBody>
      </p:sp>
      <p:sp>
        <p:nvSpPr>
          <p:cNvPr id="38" name="Rectangle 32">
            <a:extLst>
              <a:ext uri="{FF2B5EF4-FFF2-40B4-BE49-F238E27FC236}">
                <a16:creationId xmlns:a16="http://schemas.microsoft.com/office/drawing/2014/main" id="{3BD53A9B-9757-4152-AC12-68721FC8A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4811"/>
            <a:ext cx="4803820" cy="492837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a:extLst>
              <a:ext uri="{FF2B5EF4-FFF2-40B4-BE49-F238E27FC236}">
                <a16:creationId xmlns:a16="http://schemas.microsoft.com/office/drawing/2014/main" id="{8C1DFE75-4609-4561-93B2-E197CD05021F}"/>
              </a:ext>
            </a:extLst>
          </p:cNvPr>
          <p:cNvPicPr>
            <a:picLocks noChangeAspect="1"/>
          </p:cNvPicPr>
          <p:nvPr/>
        </p:nvPicPr>
        <p:blipFill rotWithShape="1">
          <a:blip r:embed="rId3"/>
          <a:srcRect l="-3004" t="8463" r="-3004" b="6759"/>
          <a:stretch/>
        </p:blipFill>
        <p:spPr>
          <a:xfrm>
            <a:off x="-1" y="1078957"/>
            <a:ext cx="4803820" cy="4700086"/>
          </a:xfrm>
          <a:prstGeom prst="rect">
            <a:avLst/>
          </a:prstGeom>
        </p:spPr>
      </p:pic>
      <p:sp>
        <p:nvSpPr>
          <p:cNvPr id="3" name="Text Placeholder 2">
            <a:extLst>
              <a:ext uri="{FF2B5EF4-FFF2-40B4-BE49-F238E27FC236}">
                <a16:creationId xmlns:a16="http://schemas.microsoft.com/office/drawing/2014/main" id="{A5BB439E-87D4-48EB-ABA5-BD59CF4A00C5}"/>
              </a:ext>
            </a:extLst>
          </p:cNvPr>
          <p:cNvSpPr>
            <a:spLocks noGrp="1"/>
          </p:cNvSpPr>
          <p:nvPr>
            <p:ph type="body" sz="quarter" idx="10"/>
          </p:nvPr>
        </p:nvSpPr>
        <p:spPr>
          <a:xfrm>
            <a:off x="5150069" y="1301141"/>
            <a:ext cx="6614393" cy="2311400"/>
          </a:xfrm>
          <a:solidFill>
            <a:schemeClr val="tx1">
              <a:lumMod val="95000"/>
            </a:schemeClr>
          </a:solidFill>
        </p:spPr>
        <p:txBody>
          <a:bodyPr vert="horz" lIns="91440" tIns="45720" rIns="91440" bIns="45720" rtlCol="0">
            <a:normAutofit/>
          </a:bodyPr>
          <a:lstStyle/>
          <a:p>
            <a:pPr marL="342900"/>
            <a:r>
              <a:rPr lang="en-US" sz="1800" b="1" dirty="0">
                <a:solidFill>
                  <a:schemeClr val="bg1"/>
                </a:solidFill>
              </a:rPr>
              <a:t>SRA liaises with </a:t>
            </a:r>
            <a:r>
              <a:rPr lang="en-US" sz="1800" b="1" dirty="0" err="1">
                <a:solidFill>
                  <a:schemeClr val="bg1"/>
                </a:solidFill>
              </a:rPr>
              <a:t>SANParks</a:t>
            </a:r>
            <a:r>
              <a:rPr lang="en-US" sz="1800" b="1" dirty="0">
                <a:solidFill>
                  <a:schemeClr val="bg1"/>
                </a:solidFill>
              </a:rPr>
              <a:t> and Kerzner Estate to ensure firebreaks are timeously and properly maintained annually.</a:t>
            </a:r>
          </a:p>
          <a:p>
            <a:pPr marL="342900"/>
            <a:endParaRPr lang="en-US" sz="1800" b="1" dirty="0">
              <a:solidFill>
                <a:schemeClr val="bg1"/>
              </a:solidFill>
            </a:endParaRPr>
          </a:p>
          <a:p>
            <a:pPr marL="342900"/>
            <a:r>
              <a:rPr lang="en-US" sz="1800" b="1" dirty="0">
                <a:solidFill>
                  <a:schemeClr val="bg1"/>
                </a:solidFill>
              </a:rPr>
              <a:t>Firebreaks on north and south side of </a:t>
            </a:r>
            <a:r>
              <a:rPr lang="en-US" sz="1800" b="1" dirty="0" err="1">
                <a:solidFill>
                  <a:schemeClr val="bg1"/>
                </a:solidFill>
              </a:rPr>
              <a:t>Llands</a:t>
            </a:r>
            <a:r>
              <a:rPr lang="en-US" sz="1800" b="1" dirty="0">
                <a:solidFill>
                  <a:schemeClr val="bg1"/>
                </a:solidFill>
              </a:rPr>
              <a:t> cleared in mid- December by </a:t>
            </a:r>
            <a:r>
              <a:rPr lang="en-US" sz="1800" b="1" dirty="0" err="1">
                <a:solidFill>
                  <a:schemeClr val="bg1"/>
                </a:solidFill>
              </a:rPr>
              <a:t>SANParks</a:t>
            </a:r>
            <a:endParaRPr lang="en-US" sz="1800" b="1" dirty="0">
              <a:solidFill>
                <a:schemeClr val="bg1"/>
              </a:solidFill>
            </a:endParaRPr>
          </a:p>
          <a:p>
            <a:pPr marL="342900"/>
            <a:r>
              <a:rPr lang="en-US" sz="1800" b="1" dirty="0">
                <a:solidFill>
                  <a:schemeClr val="bg1"/>
                </a:solidFill>
              </a:rPr>
              <a:t>Weaver team maintains alien vegetation control along northern firebreaks between annual clearing</a:t>
            </a:r>
          </a:p>
          <a:p>
            <a:pPr marL="342900"/>
            <a:endParaRPr lang="en-US" sz="1800" b="1" dirty="0">
              <a:solidFill>
                <a:schemeClr val="bg1"/>
              </a:solidFill>
            </a:endParaRPr>
          </a:p>
        </p:txBody>
      </p:sp>
      <p:sp>
        <p:nvSpPr>
          <p:cNvPr id="8" name="Text Placeholder 2">
            <a:extLst>
              <a:ext uri="{FF2B5EF4-FFF2-40B4-BE49-F238E27FC236}">
                <a16:creationId xmlns:a16="http://schemas.microsoft.com/office/drawing/2014/main" id="{A5BB439E-87D4-48EB-ABA5-BD59CF4A00C5}"/>
              </a:ext>
            </a:extLst>
          </p:cNvPr>
          <p:cNvSpPr txBox="1">
            <a:spLocks/>
          </p:cNvSpPr>
          <p:nvPr/>
        </p:nvSpPr>
        <p:spPr>
          <a:xfrm>
            <a:off x="5150069" y="3748518"/>
            <a:ext cx="6614393" cy="2152164"/>
          </a:xfrm>
          <a:prstGeom prst="rect">
            <a:avLst/>
          </a:prstGeom>
          <a:solidFill>
            <a:schemeClr val="tx1">
              <a:lumMod val="95000"/>
            </a:schemeClr>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0">
              <a:buNone/>
            </a:pPr>
            <a:endParaRPr lang="en-US" sz="1500" b="1" dirty="0">
              <a:solidFill>
                <a:schemeClr val="bg1"/>
              </a:solidFill>
            </a:endParaRPr>
          </a:p>
          <a:p>
            <a:pPr marL="114300"/>
            <a:r>
              <a:rPr lang="en-US" sz="1800" b="1" dirty="0">
                <a:solidFill>
                  <a:srgbClr val="3366FF"/>
                </a:solidFill>
              </a:rPr>
              <a:t>TIPS TO PROTECT YOURSELF AND YOUR HOME:</a:t>
            </a:r>
          </a:p>
          <a:p>
            <a:pPr marL="630238" lvl="1" indent="-503238"/>
            <a:r>
              <a:rPr lang="en-US" sz="2000" b="1" dirty="0">
                <a:solidFill>
                  <a:schemeClr val="bg1"/>
                </a:solidFill>
              </a:rPr>
              <a:t>Minimising fire risk each homeowner’s responsibility</a:t>
            </a:r>
          </a:p>
          <a:p>
            <a:pPr marL="630238" lvl="1" indent="-503238"/>
            <a:r>
              <a:rPr lang="en-US" sz="2000" b="1" dirty="0">
                <a:solidFill>
                  <a:schemeClr val="bg1"/>
                </a:solidFill>
              </a:rPr>
              <a:t>Keep all access roads and hydrants free for fire department</a:t>
            </a:r>
          </a:p>
          <a:p>
            <a:pPr marL="630238" lvl="1" indent="-503238"/>
            <a:r>
              <a:rPr lang="en-US" sz="2000" b="1" dirty="0">
                <a:solidFill>
                  <a:schemeClr val="bg1"/>
                </a:solidFill>
              </a:rPr>
              <a:t>Garden hoses will be minimally effective</a:t>
            </a:r>
          </a:p>
          <a:p>
            <a:pPr marL="630238" lvl="1" indent="-503238"/>
            <a:r>
              <a:rPr lang="en-US" sz="1800" b="1" dirty="0">
                <a:solidFill>
                  <a:schemeClr val="accent4"/>
                </a:solidFill>
              </a:rPr>
              <a:t>Focus on brush removal and firebreaks</a:t>
            </a:r>
            <a:endParaRPr lang="en-US" sz="1800" dirty="0">
              <a:solidFill>
                <a:schemeClr val="accent4"/>
              </a:solidFill>
            </a:endParaRPr>
          </a:p>
          <a:p>
            <a:pPr marL="1028700" lvl="1"/>
            <a:endParaRPr lang="en-US" sz="1300" dirty="0"/>
          </a:p>
        </p:txBody>
      </p:sp>
      <p:pic>
        <p:nvPicPr>
          <p:cNvPr id="9" name="Picture 8">
            <a:extLst>
              <a:ext uri="{FF2B5EF4-FFF2-40B4-BE49-F238E27FC236}">
                <a16:creationId xmlns:a16="http://schemas.microsoft.com/office/drawing/2014/main" id="{5A5306B6-8372-469A-A8A8-F02CD0A51229}"/>
              </a:ext>
            </a:extLst>
          </p:cNvPr>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4031" t="7745" r="3144" b="9587"/>
          <a:stretch/>
        </p:blipFill>
        <p:spPr>
          <a:xfrm>
            <a:off x="352057" y="4920451"/>
            <a:ext cx="1856015" cy="1652894"/>
          </a:xfrm>
          <a:prstGeom prst="rect">
            <a:avLst/>
          </a:prstGeom>
        </p:spPr>
      </p:pic>
      <p:sp>
        <p:nvSpPr>
          <p:cNvPr id="10" name="Slide Number Placeholder 3">
            <a:extLst>
              <a:ext uri="{FF2B5EF4-FFF2-40B4-BE49-F238E27FC236}">
                <a16:creationId xmlns:a16="http://schemas.microsoft.com/office/drawing/2014/main" id="{52E49FAF-3C85-4B46-8166-3EF5C5313998}"/>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18</a:t>
            </a:fld>
            <a:endParaRPr lang="en-ZA" sz="1000" dirty="0"/>
          </a:p>
        </p:txBody>
      </p:sp>
    </p:spTree>
    <p:extLst>
      <p:ext uri="{BB962C8B-B14F-4D97-AF65-F5344CB8AC3E}">
        <p14:creationId xmlns:p14="http://schemas.microsoft.com/office/powerpoint/2010/main" val="338660211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E1C8-5465-4803-9D1B-BD7847D4B0A9}"/>
              </a:ext>
            </a:extLst>
          </p:cNvPr>
          <p:cNvSpPr>
            <a:spLocks noGrp="1"/>
          </p:cNvSpPr>
          <p:nvPr>
            <p:ph type="title"/>
          </p:nvPr>
        </p:nvSpPr>
        <p:spPr>
          <a:xfrm>
            <a:off x="1016791" y="520626"/>
            <a:ext cx="4658796" cy="742334"/>
          </a:xfrm>
        </p:spPr>
        <p:txBody>
          <a:bodyPr vert="horz" lIns="91440" tIns="45720" rIns="91440" bIns="45720" rtlCol="0" anchor="ctr">
            <a:normAutofit fontScale="90000"/>
          </a:bodyPr>
          <a:lstStyle/>
          <a:p>
            <a:pPr marL="514350" lvl="1" indent="-514350" algn="l" rtl="0">
              <a:lnSpc>
                <a:spcPct val="90000"/>
              </a:lnSpc>
              <a:spcBef>
                <a:spcPct val="0"/>
              </a:spcBef>
              <a:spcAft>
                <a:spcPts val="300"/>
              </a:spcAft>
              <a:buClr>
                <a:srgbClr val="3C8AC0"/>
              </a:buClr>
            </a:pPr>
            <a:r>
              <a:rPr lang="en-US" sz="3700" kern="1200" dirty="0">
                <a:solidFill>
                  <a:schemeClr val="tx1"/>
                </a:solidFill>
                <a:latin typeface="+mj-lt"/>
                <a:ea typeface="+mj-ea"/>
                <a:cs typeface="+mj-cs"/>
              </a:rPr>
              <a:t>Vegetation cutting and removal</a:t>
            </a:r>
          </a:p>
        </p:txBody>
      </p:sp>
      <p:sp>
        <p:nvSpPr>
          <p:cNvPr id="3" name="Text Placeholder 2">
            <a:extLst>
              <a:ext uri="{FF2B5EF4-FFF2-40B4-BE49-F238E27FC236}">
                <a16:creationId xmlns:a16="http://schemas.microsoft.com/office/drawing/2014/main" id="{A5BB439E-87D4-48EB-ABA5-BD59CF4A00C5}"/>
              </a:ext>
            </a:extLst>
          </p:cNvPr>
          <p:cNvSpPr>
            <a:spLocks noGrp="1"/>
          </p:cNvSpPr>
          <p:nvPr>
            <p:ph type="body" sz="quarter" idx="10"/>
          </p:nvPr>
        </p:nvSpPr>
        <p:spPr>
          <a:xfrm>
            <a:off x="648930" y="1738266"/>
            <a:ext cx="5341967" cy="4485554"/>
          </a:xfrm>
        </p:spPr>
        <p:txBody>
          <a:bodyPr vert="horz" lIns="91440" tIns="45720" rIns="91440" bIns="45720" rtlCol="0">
            <a:normAutofit fontScale="77500" lnSpcReduction="20000"/>
          </a:bodyPr>
          <a:lstStyle/>
          <a:p>
            <a:pPr lvl="1" indent="-601663">
              <a:lnSpc>
                <a:spcPct val="120000"/>
              </a:lnSpc>
              <a:spcBef>
                <a:spcPts val="1200"/>
              </a:spcBef>
              <a:spcAft>
                <a:spcPts val="600"/>
              </a:spcAft>
              <a:buClr>
                <a:schemeClr val="accent1">
                  <a:lumMod val="60000"/>
                  <a:lumOff val="40000"/>
                </a:schemeClr>
              </a:buClr>
            </a:pPr>
            <a:r>
              <a:rPr lang="en-US" sz="2600" dirty="0"/>
              <a:t>Ongoing removal of Port Jackson and Rooikrans by Weaver’s </a:t>
            </a:r>
          </a:p>
          <a:p>
            <a:pPr lvl="1" indent="-601663">
              <a:lnSpc>
                <a:spcPct val="120000"/>
              </a:lnSpc>
              <a:spcBef>
                <a:spcPts val="1200"/>
              </a:spcBef>
              <a:spcAft>
                <a:spcPts val="600"/>
              </a:spcAft>
              <a:buClr>
                <a:schemeClr val="accent1">
                  <a:lumMod val="60000"/>
                  <a:lumOff val="40000"/>
                </a:schemeClr>
              </a:buClr>
            </a:pPr>
            <a:r>
              <a:rPr lang="en-US" sz="2600" dirty="0"/>
              <a:t>Cutting back of bush along all access paths to main beach, coastal paths and along the road</a:t>
            </a:r>
          </a:p>
          <a:p>
            <a:pPr lvl="1" indent="-601663">
              <a:lnSpc>
                <a:spcPct val="120000"/>
              </a:lnSpc>
              <a:spcBef>
                <a:spcPts val="0"/>
              </a:spcBef>
              <a:spcAft>
                <a:spcPts val="600"/>
              </a:spcAft>
              <a:buClr>
                <a:schemeClr val="accent1">
                  <a:lumMod val="60000"/>
                  <a:lumOff val="40000"/>
                </a:schemeClr>
              </a:buClr>
            </a:pPr>
            <a:r>
              <a:rPr lang="en-US" sz="2600" dirty="0"/>
              <a:t>Trimming trees along main access roads</a:t>
            </a:r>
          </a:p>
          <a:p>
            <a:pPr lvl="1" indent="-601663">
              <a:lnSpc>
                <a:spcPct val="120000"/>
              </a:lnSpc>
              <a:spcBef>
                <a:spcPts val="0"/>
              </a:spcBef>
              <a:spcAft>
                <a:spcPts val="600"/>
              </a:spcAft>
              <a:buClr>
                <a:schemeClr val="accent1">
                  <a:lumMod val="60000"/>
                  <a:lumOff val="40000"/>
                </a:schemeClr>
              </a:buClr>
            </a:pPr>
            <a:r>
              <a:rPr lang="en-US" sz="2600" dirty="0"/>
              <a:t>Slowly working along other roads to remove weeds and bushes leaning into the road</a:t>
            </a:r>
          </a:p>
          <a:p>
            <a:pPr lvl="1" indent="-601663">
              <a:lnSpc>
                <a:spcPct val="120000"/>
              </a:lnSpc>
              <a:spcBef>
                <a:spcPts val="0"/>
              </a:spcBef>
              <a:spcAft>
                <a:spcPts val="600"/>
              </a:spcAft>
              <a:buClr>
                <a:schemeClr val="accent1">
                  <a:lumMod val="60000"/>
                  <a:lumOff val="40000"/>
                </a:schemeClr>
              </a:buClr>
            </a:pPr>
            <a:r>
              <a:rPr lang="en-US" sz="2600" dirty="0"/>
              <a:t>Clearing stormwater drains</a:t>
            </a:r>
          </a:p>
          <a:p>
            <a:pPr lvl="1" indent="-601663">
              <a:lnSpc>
                <a:spcPct val="120000"/>
              </a:lnSpc>
              <a:spcBef>
                <a:spcPts val="0"/>
              </a:spcBef>
              <a:spcAft>
                <a:spcPts val="600"/>
              </a:spcAft>
              <a:buClr>
                <a:schemeClr val="accent1">
                  <a:lumMod val="60000"/>
                  <a:lumOff val="40000"/>
                </a:schemeClr>
              </a:buClr>
            </a:pPr>
            <a:r>
              <a:rPr lang="en-US" sz="2600" dirty="0"/>
              <a:t>General cutting and weeding of public open spaces</a:t>
            </a:r>
          </a:p>
          <a:p>
            <a:pPr lvl="1" indent="-601663">
              <a:lnSpc>
                <a:spcPct val="120000"/>
              </a:lnSpc>
              <a:spcBef>
                <a:spcPts val="1200"/>
              </a:spcBef>
              <a:spcAft>
                <a:spcPts val="600"/>
              </a:spcAft>
              <a:buClr>
                <a:schemeClr val="accent1">
                  <a:lumMod val="60000"/>
                  <a:lumOff val="40000"/>
                </a:schemeClr>
              </a:buClr>
            </a:pPr>
            <a:endParaRPr lang="en-US" sz="2600" dirty="0"/>
          </a:p>
          <a:p>
            <a:pPr marL="1028700" lvl="1"/>
            <a:endParaRPr lang="en-US" sz="1700" dirty="0"/>
          </a:p>
          <a:p>
            <a:pPr marL="1028700" lvl="1"/>
            <a:endParaRPr lang="en-US" sz="1700" dirty="0"/>
          </a:p>
          <a:p>
            <a:pPr marL="1028700" lvl="1"/>
            <a:endParaRPr lang="en-US" sz="1700" dirty="0"/>
          </a:p>
          <a:p>
            <a:pPr marL="1028700" lvl="1"/>
            <a:endParaRPr lang="en-US" sz="1700" dirty="0"/>
          </a:p>
          <a:p>
            <a:pPr marL="1028700" lvl="1"/>
            <a:endParaRPr lang="en-US" sz="1700" dirty="0"/>
          </a:p>
        </p:txBody>
      </p:sp>
      <p:pic>
        <p:nvPicPr>
          <p:cNvPr id="8" name="Picture 7" descr="A tree with a mountain in the background&#10;&#10;Description automatically generated">
            <a:extLst>
              <a:ext uri="{FF2B5EF4-FFF2-40B4-BE49-F238E27FC236}">
                <a16:creationId xmlns:a16="http://schemas.microsoft.com/office/drawing/2014/main" id="{8F393E03-05EB-4809-BC7B-96EDD3DE6153}"/>
              </a:ext>
            </a:extLst>
          </p:cNvPr>
          <p:cNvPicPr>
            <a:picLocks noChangeAspect="1"/>
          </p:cNvPicPr>
          <p:nvPr/>
        </p:nvPicPr>
        <p:blipFill rotWithShape="1">
          <a:blip r:embed="rId3">
            <a:extLst>
              <a:ext uri="{28A0092B-C50C-407E-A947-70E740481C1C}">
                <a14:useLocalDpi xmlns:a14="http://schemas.microsoft.com/office/drawing/2010/main" val="0"/>
              </a:ext>
            </a:extLst>
          </a:blip>
          <a:srcRect r="15700"/>
          <a:stretch/>
        </p:blipFill>
        <p:spPr>
          <a:xfrm rot="5400000">
            <a:off x="5712306" y="378307"/>
            <a:ext cx="6858000" cy="6101387"/>
          </a:xfrm>
          <a:prstGeom prst="rect">
            <a:avLst/>
          </a:prstGeom>
          <a:effectLst/>
        </p:spPr>
      </p:pic>
      <p:sp>
        <p:nvSpPr>
          <p:cNvPr id="7" name="Rectangle 2">
            <a:extLst>
              <a:ext uri="{FF2B5EF4-FFF2-40B4-BE49-F238E27FC236}">
                <a16:creationId xmlns:a16="http://schemas.microsoft.com/office/drawing/2014/main" id="{8FD34DF3-CF16-4C7D-8C35-28FBA3F6A1ED}"/>
              </a:ext>
            </a:extLst>
          </p:cNvPr>
          <p:cNvSpPr>
            <a:spLocks noChangeArrowheads="1"/>
          </p:cNvSpPr>
          <p:nvPr/>
        </p:nvSpPr>
        <p:spPr bwMode="auto">
          <a:xfrm>
            <a:off x="3016250" y="2382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solidFill>
                <a:prstClr val="black"/>
              </a:solidFill>
            </a:endParaRPr>
          </a:p>
        </p:txBody>
      </p:sp>
      <p:sp>
        <p:nvSpPr>
          <p:cNvPr id="6" name="Slide Number Placeholder 3">
            <a:extLst>
              <a:ext uri="{FF2B5EF4-FFF2-40B4-BE49-F238E27FC236}">
                <a16:creationId xmlns:a16="http://schemas.microsoft.com/office/drawing/2014/main" id="{C47CFF3A-BCBA-41E1-9AFB-495E603C18E3}"/>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19</a:t>
            </a:fld>
            <a:endParaRPr lang="en-ZA" sz="1000" dirty="0"/>
          </a:p>
        </p:txBody>
      </p:sp>
    </p:spTree>
    <p:extLst>
      <p:ext uri="{BB962C8B-B14F-4D97-AF65-F5344CB8AC3E}">
        <p14:creationId xmlns:p14="http://schemas.microsoft.com/office/powerpoint/2010/main" val="157181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552F-F6AF-4F3A-8627-034572EF1DA1}"/>
              </a:ext>
            </a:extLst>
          </p:cNvPr>
          <p:cNvSpPr>
            <a:spLocks noGrp="1"/>
          </p:cNvSpPr>
          <p:nvPr>
            <p:ph type="title"/>
          </p:nvPr>
        </p:nvSpPr>
        <p:spPr/>
        <p:txBody>
          <a:bodyPr/>
          <a:lstStyle/>
          <a:p>
            <a:r>
              <a:rPr lang="en-ZA" dirty="0"/>
              <a:t>1.   Registration &amp; Agenda</a:t>
            </a:r>
          </a:p>
        </p:txBody>
      </p:sp>
      <p:sp>
        <p:nvSpPr>
          <p:cNvPr id="3" name="Text Placeholder 2">
            <a:extLst>
              <a:ext uri="{FF2B5EF4-FFF2-40B4-BE49-F238E27FC236}">
                <a16:creationId xmlns:a16="http://schemas.microsoft.com/office/drawing/2014/main" id="{7CF60C22-F48F-4052-9D16-FC6BB1A89448}"/>
              </a:ext>
            </a:extLst>
          </p:cNvPr>
          <p:cNvSpPr>
            <a:spLocks noGrp="1"/>
          </p:cNvSpPr>
          <p:nvPr>
            <p:ph type="body" sz="quarter" idx="10"/>
          </p:nvPr>
        </p:nvSpPr>
        <p:spPr>
          <a:xfrm>
            <a:off x="349658" y="1439917"/>
            <a:ext cx="5745629" cy="4855375"/>
          </a:xfrm>
          <a:solidFill>
            <a:schemeClr val="bg1">
              <a:lumMod val="95000"/>
            </a:schemeClr>
          </a:solidFill>
          <a:ln>
            <a:solidFill>
              <a:schemeClr val="accent1"/>
            </a:solidFill>
          </a:ln>
        </p:spPr>
        <p:txBody>
          <a:bodyPr>
            <a:noAutofit/>
          </a:bodyPr>
          <a:lstStyle/>
          <a:p>
            <a:pPr marL="539737" indent="-539737">
              <a:spcBef>
                <a:spcPts val="600"/>
              </a:spcBef>
              <a:spcAft>
                <a:spcPts val="600"/>
              </a:spcAft>
            </a:pPr>
            <a:r>
              <a:rPr lang="en-ZA" sz="2000" dirty="0"/>
              <a:t>1.   Registration &amp; Agenda</a:t>
            </a:r>
          </a:p>
          <a:p>
            <a:pPr marL="539737" indent="-539737">
              <a:spcBef>
                <a:spcPts val="600"/>
              </a:spcBef>
              <a:spcAft>
                <a:spcPts val="600"/>
              </a:spcAft>
            </a:pPr>
            <a:r>
              <a:rPr lang="en-ZA" sz="2000" dirty="0"/>
              <a:t>2.   Welcome &amp; Apologies</a:t>
            </a:r>
          </a:p>
          <a:p>
            <a:pPr marL="996926" lvl="1" indent="0">
              <a:spcBef>
                <a:spcPts val="600"/>
              </a:spcBef>
              <a:spcAft>
                <a:spcPts val="600"/>
              </a:spcAft>
              <a:buNone/>
            </a:pPr>
            <a:r>
              <a:rPr lang="en-ZA" sz="1800" dirty="0"/>
              <a:t>2.1   Membership - new members</a:t>
            </a:r>
          </a:p>
          <a:p>
            <a:pPr marL="996926" lvl="1" indent="0">
              <a:spcBef>
                <a:spcPts val="600"/>
              </a:spcBef>
              <a:spcAft>
                <a:spcPts val="600"/>
              </a:spcAft>
              <a:buNone/>
            </a:pPr>
            <a:r>
              <a:rPr lang="en-ZA" sz="1800" dirty="0"/>
              <a:t>2.2   Quorum to Constitute a Meeting</a:t>
            </a:r>
          </a:p>
          <a:p>
            <a:pPr marL="996926" lvl="1" indent="0">
              <a:spcBef>
                <a:spcPts val="600"/>
              </a:spcBef>
              <a:spcAft>
                <a:spcPts val="600"/>
              </a:spcAft>
              <a:buNone/>
            </a:pPr>
            <a:r>
              <a:rPr lang="en-ZA" sz="1800" dirty="0"/>
              <a:t>2.3   Proxies </a:t>
            </a:r>
          </a:p>
          <a:p>
            <a:pPr marL="539737" indent="-539737">
              <a:spcBef>
                <a:spcPts val="600"/>
              </a:spcBef>
              <a:spcAft>
                <a:spcPts val="600"/>
              </a:spcAft>
            </a:pPr>
            <a:r>
              <a:rPr lang="en-ZA" sz="2000" dirty="0"/>
              <a:t>3.   Adoption of Minutes from Previous AGM</a:t>
            </a:r>
          </a:p>
          <a:p>
            <a:pPr marL="539737" indent="-539737">
              <a:spcBef>
                <a:spcPts val="600"/>
              </a:spcBef>
              <a:spcAft>
                <a:spcPts val="600"/>
              </a:spcAft>
            </a:pPr>
            <a:r>
              <a:rPr lang="en-ZA" sz="2000" dirty="0"/>
              <a:t>4.   Chairperson’s Key Items</a:t>
            </a:r>
          </a:p>
          <a:p>
            <a:pPr marL="539737" indent="-539737">
              <a:spcBef>
                <a:spcPts val="600"/>
              </a:spcBef>
              <a:spcAft>
                <a:spcPts val="600"/>
              </a:spcAft>
            </a:pPr>
            <a:r>
              <a:rPr lang="en-ZA" sz="2000" dirty="0"/>
              <a:t>5.   Operations</a:t>
            </a:r>
          </a:p>
          <a:p>
            <a:pPr marL="914377" lvl="2" indent="0">
              <a:lnSpc>
                <a:spcPct val="100000"/>
              </a:lnSpc>
              <a:spcBef>
                <a:spcPts val="600"/>
              </a:spcBef>
              <a:spcAft>
                <a:spcPts val="600"/>
              </a:spcAft>
              <a:buNone/>
            </a:pPr>
            <a:r>
              <a:rPr lang="en-ZA" sz="1800" dirty="0"/>
              <a:t>5.1   Security</a:t>
            </a:r>
          </a:p>
          <a:p>
            <a:pPr marL="914377" lvl="2" indent="0">
              <a:lnSpc>
                <a:spcPct val="100000"/>
              </a:lnSpc>
              <a:spcBef>
                <a:spcPts val="600"/>
              </a:spcBef>
              <a:spcAft>
                <a:spcPts val="600"/>
              </a:spcAft>
              <a:buNone/>
            </a:pPr>
            <a:r>
              <a:rPr lang="en-ZA" sz="1800" dirty="0"/>
              <a:t>5.2   Environment</a:t>
            </a:r>
          </a:p>
          <a:p>
            <a:pPr marL="914377" lvl="2" indent="0">
              <a:lnSpc>
                <a:spcPct val="100000"/>
              </a:lnSpc>
              <a:spcBef>
                <a:spcPts val="600"/>
              </a:spcBef>
              <a:spcAft>
                <a:spcPts val="600"/>
              </a:spcAft>
              <a:buNone/>
            </a:pPr>
            <a:r>
              <a:rPr lang="en-ZA" sz="1800" dirty="0"/>
              <a:t>5.3   Infrastructure</a:t>
            </a:r>
          </a:p>
          <a:p>
            <a:pPr marL="0" indent="0">
              <a:spcBef>
                <a:spcPts val="300"/>
              </a:spcBef>
              <a:spcAft>
                <a:spcPts val="400"/>
              </a:spcAft>
              <a:buNone/>
            </a:pPr>
            <a:endParaRPr lang="en-ZA" sz="1800" dirty="0"/>
          </a:p>
          <a:p>
            <a:pPr marL="0" indent="0">
              <a:spcBef>
                <a:spcPts val="300"/>
              </a:spcBef>
              <a:spcAft>
                <a:spcPts val="400"/>
              </a:spcAft>
              <a:buNone/>
            </a:pPr>
            <a:endParaRPr lang="en-ZA" sz="2000" dirty="0"/>
          </a:p>
          <a:p>
            <a:pPr marL="0" indent="0">
              <a:lnSpc>
                <a:spcPct val="150000"/>
              </a:lnSpc>
              <a:spcBef>
                <a:spcPts val="600"/>
              </a:spcBef>
              <a:buNone/>
            </a:pPr>
            <a:endParaRPr lang="en-ZA" sz="2000" dirty="0"/>
          </a:p>
          <a:p>
            <a:pPr marL="539737" indent="-539737">
              <a:lnSpc>
                <a:spcPct val="150000"/>
              </a:lnSpc>
              <a:spcBef>
                <a:spcPts val="600"/>
              </a:spcBef>
            </a:pPr>
            <a:endParaRPr lang="en-ZA" sz="2000" dirty="0"/>
          </a:p>
          <a:p>
            <a:pPr marL="0" indent="0">
              <a:lnSpc>
                <a:spcPct val="150000"/>
              </a:lnSpc>
              <a:spcBef>
                <a:spcPts val="300"/>
              </a:spcBef>
              <a:buNone/>
            </a:pPr>
            <a:endParaRPr lang="en-ZA" sz="2000" dirty="0"/>
          </a:p>
          <a:p>
            <a:pPr marL="182558" indent="0">
              <a:lnSpc>
                <a:spcPct val="150000"/>
              </a:lnSpc>
              <a:spcBef>
                <a:spcPts val="300"/>
              </a:spcBef>
              <a:buNone/>
            </a:pPr>
            <a:endParaRPr lang="en-ZA" sz="2000" dirty="0"/>
          </a:p>
          <a:p>
            <a:pPr>
              <a:lnSpc>
                <a:spcPct val="150000"/>
              </a:lnSpc>
              <a:spcBef>
                <a:spcPts val="300"/>
              </a:spcBef>
            </a:pPr>
            <a:endParaRPr lang="en-ZA" sz="2000" dirty="0"/>
          </a:p>
        </p:txBody>
      </p:sp>
      <p:sp>
        <p:nvSpPr>
          <p:cNvPr id="4" name="Rectangle 3">
            <a:extLst>
              <a:ext uri="{FF2B5EF4-FFF2-40B4-BE49-F238E27FC236}">
                <a16:creationId xmlns:a16="http://schemas.microsoft.com/office/drawing/2014/main" id="{560C4576-46EC-4C41-9F70-F642C1EDB050}"/>
              </a:ext>
            </a:extLst>
          </p:cNvPr>
          <p:cNvSpPr/>
          <p:nvPr/>
        </p:nvSpPr>
        <p:spPr>
          <a:xfrm>
            <a:off x="7625967" y="5974599"/>
            <a:ext cx="3098925" cy="547714"/>
          </a:xfrm>
          <a:prstGeom prst="rect">
            <a:avLst/>
          </a:prstGeom>
        </p:spPr>
        <p:txBody>
          <a:bodyPr wrap="none">
            <a:spAutoFit/>
          </a:bodyPr>
          <a:lstStyle/>
          <a:p>
            <a:pPr>
              <a:lnSpc>
                <a:spcPct val="150000"/>
              </a:lnSpc>
            </a:pPr>
            <a:r>
              <a:rPr lang="en-ZA" sz="2200" b="1" dirty="0">
                <a:solidFill>
                  <a:schemeClr val="accent5">
                    <a:lumMod val="50000"/>
                  </a:schemeClr>
                </a:solidFill>
              </a:rPr>
              <a:t>Chairperson: </a:t>
            </a:r>
            <a:r>
              <a:rPr lang="en-ZA" sz="2200" i="1" dirty="0">
                <a:solidFill>
                  <a:schemeClr val="accent5">
                    <a:lumMod val="50000"/>
                  </a:schemeClr>
                </a:solidFill>
              </a:rPr>
              <a:t>Kiki Loubser</a:t>
            </a:r>
          </a:p>
        </p:txBody>
      </p:sp>
      <p:sp>
        <p:nvSpPr>
          <p:cNvPr id="7" name="Text Placeholder 2">
            <a:extLst>
              <a:ext uri="{FF2B5EF4-FFF2-40B4-BE49-F238E27FC236}">
                <a16:creationId xmlns:a16="http://schemas.microsoft.com/office/drawing/2014/main" id="{7CF60C22-F48F-4052-9D16-FC6BB1A89448}"/>
              </a:ext>
            </a:extLst>
          </p:cNvPr>
          <p:cNvSpPr txBox="1">
            <a:spLocks/>
          </p:cNvSpPr>
          <p:nvPr/>
        </p:nvSpPr>
        <p:spPr>
          <a:xfrm>
            <a:off x="6095287" y="1439918"/>
            <a:ext cx="5709111" cy="4644360"/>
          </a:xfrm>
          <a:prstGeom prst="rect">
            <a:avLst/>
          </a:prstGeom>
          <a:solidFill>
            <a:schemeClr val="bg1">
              <a:lumMod val="95000"/>
            </a:schemeClr>
          </a:solidFill>
          <a:ln>
            <a:solidFill>
              <a:schemeClr val="accent1"/>
            </a:solidFill>
          </a:ln>
        </p:spPr>
        <p:txBody>
          <a:bodyPr vert="horz" lIns="91440" tIns="45720" rIns="91440" bIns="45720" numCol="1" rtlCol="0">
            <a:noAutofit/>
          </a:bodyPr>
          <a:lstStyle>
            <a:lvl1pPr marL="228594" indent="-228594" algn="l" defTabSz="914377" rtl="0" eaLnBrk="1" latinLnBrk="0" hangingPunct="1">
              <a:lnSpc>
                <a:spcPct val="100000"/>
              </a:lnSpc>
              <a:spcBef>
                <a:spcPts val="0"/>
              </a:spcBef>
              <a:buFontTx/>
              <a:buBlip>
                <a:blip r:embed="rId3"/>
              </a:buBlip>
              <a:defRPr sz="2200" kern="1200">
                <a:solidFill>
                  <a:schemeClr val="tx1"/>
                </a:solidFill>
                <a:latin typeface="+mn-lt"/>
                <a:ea typeface="+mn-ea"/>
                <a:cs typeface="+mn-cs"/>
              </a:defRPr>
            </a:lvl1pPr>
            <a:lvl2pPr marL="685783" marR="0" indent="-228594" algn="l" defTabSz="914377" rtl="0" eaLnBrk="1" fontAlgn="auto" latinLnBrk="0" hangingPunct="1">
              <a:lnSpc>
                <a:spcPct val="100000"/>
              </a:lnSpc>
              <a:spcBef>
                <a:spcPts val="0"/>
              </a:spcBef>
              <a:spcAft>
                <a:spcPts val="1800"/>
              </a:spcAft>
              <a:buClr>
                <a:srgbClr val="237CB7"/>
              </a:buClr>
              <a:buSzTx/>
              <a:buFont typeface="Arial" panose="020B0604020202020204" pitchFamily="34" charset="0"/>
              <a:buChar char="•"/>
              <a:tabLst/>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37" indent="-539737">
              <a:spcBef>
                <a:spcPts val="600"/>
              </a:spcBef>
              <a:spcAft>
                <a:spcPts val="600"/>
              </a:spcAft>
            </a:pPr>
            <a:r>
              <a:rPr lang="en-ZA" sz="2000" dirty="0"/>
              <a:t>6.    Finance:</a:t>
            </a:r>
          </a:p>
          <a:p>
            <a:pPr marL="914377" lvl="2" indent="0">
              <a:lnSpc>
                <a:spcPct val="100000"/>
              </a:lnSpc>
              <a:spcBef>
                <a:spcPts val="600"/>
              </a:spcBef>
              <a:spcAft>
                <a:spcPts val="600"/>
              </a:spcAft>
              <a:buNone/>
            </a:pPr>
            <a:r>
              <a:rPr lang="en-ZA" sz="1800" dirty="0"/>
              <a:t>6.1   Adoption of the Audited Financials</a:t>
            </a:r>
          </a:p>
          <a:p>
            <a:pPr marL="914377" lvl="2" indent="0">
              <a:lnSpc>
                <a:spcPct val="100000"/>
              </a:lnSpc>
              <a:spcBef>
                <a:spcPts val="600"/>
              </a:spcBef>
              <a:spcAft>
                <a:spcPts val="600"/>
              </a:spcAft>
              <a:buNone/>
            </a:pPr>
            <a:r>
              <a:rPr lang="en-ZA" sz="1800" dirty="0"/>
              <a:t>6.2   Adoption of Implementation Plan</a:t>
            </a:r>
          </a:p>
          <a:p>
            <a:pPr marL="914377" lvl="2" indent="0">
              <a:lnSpc>
                <a:spcPct val="100000"/>
              </a:lnSpc>
              <a:spcBef>
                <a:spcPts val="600"/>
              </a:spcBef>
              <a:spcAft>
                <a:spcPts val="600"/>
              </a:spcAft>
              <a:buNone/>
            </a:pPr>
            <a:r>
              <a:rPr lang="en-ZA" sz="1800" dirty="0"/>
              <a:t>6.3   Adoption of the Business Plan</a:t>
            </a:r>
          </a:p>
          <a:p>
            <a:pPr marL="914377" lvl="2" indent="0">
              <a:lnSpc>
                <a:spcPct val="100000"/>
              </a:lnSpc>
              <a:spcBef>
                <a:spcPts val="600"/>
              </a:spcBef>
              <a:spcAft>
                <a:spcPts val="600"/>
              </a:spcAft>
              <a:buNone/>
            </a:pPr>
            <a:r>
              <a:rPr lang="en-ZA" sz="1800" dirty="0"/>
              <a:t>6.4   Approval of Budget</a:t>
            </a:r>
            <a:endParaRPr lang="en-ZA" dirty="0"/>
          </a:p>
          <a:p>
            <a:pPr marL="539737" indent="-539737">
              <a:spcBef>
                <a:spcPts val="600"/>
              </a:spcBef>
              <a:spcAft>
                <a:spcPts val="600"/>
              </a:spcAft>
            </a:pPr>
            <a:r>
              <a:rPr lang="en-ZA" sz="2000" dirty="0"/>
              <a:t>7.   Election of Board Members</a:t>
            </a:r>
          </a:p>
          <a:p>
            <a:pPr marL="539737" indent="-539737">
              <a:spcBef>
                <a:spcPts val="600"/>
              </a:spcBef>
              <a:spcAft>
                <a:spcPts val="600"/>
              </a:spcAft>
            </a:pPr>
            <a:r>
              <a:rPr lang="en-ZA" sz="2000" dirty="0"/>
              <a:t>8.   Questions &amp; Answers</a:t>
            </a:r>
          </a:p>
          <a:p>
            <a:pPr marL="539737" indent="-539737">
              <a:spcBef>
                <a:spcPts val="600"/>
              </a:spcBef>
              <a:spcAft>
                <a:spcPts val="600"/>
              </a:spcAft>
            </a:pPr>
            <a:r>
              <a:rPr lang="en-ZA" sz="2000" dirty="0"/>
              <a:t>9.	Statutory Approvals - Voting</a:t>
            </a:r>
          </a:p>
          <a:p>
            <a:pPr marL="539737" indent="-539737">
              <a:spcBef>
                <a:spcPts val="600"/>
              </a:spcBef>
              <a:spcAft>
                <a:spcPts val="600"/>
              </a:spcAft>
            </a:pPr>
            <a:r>
              <a:rPr lang="en-ZA" sz="2000" dirty="0"/>
              <a:t>10. Close</a:t>
            </a:r>
          </a:p>
          <a:p>
            <a:pPr marL="539737" indent="-539737">
              <a:spcBef>
                <a:spcPts val="600"/>
              </a:spcBef>
              <a:spcAft>
                <a:spcPts val="600"/>
              </a:spcAft>
            </a:pPr>
            <a:r>
              <a:rPr lang="en-ZA" sz="2000" dirty="0"/>
              <a:t>11.  Town-Hall for Other Issues</a:t>
            </a:r>
            <a:endParaRPr lang="en-ZA" sz="1800" dirty="0"/>
          </a:p>
          <a:p>
            <a:pPr marL="0" indent="0">
              <a:spcBef>
                <a:spcPts val="300"/>
              </a:spcBef>
              <a:spcAft>
                <a:spcPts val="400"/>
              </a:spcAft>
              <a:buFontTx/>
              <a:buNone/>
            </a:pPr>
            <a:endParaRPr lang="en-ZA" sz="1800" dirty="0"/>
          </a:p>
          <a:p>
            <a:pPr marL="0" indent="0">
              <a:spcBef>
                <a:spcPts val="300"/>
              </a:spcBef>
              <a:spcAft>
                <a:spcPts val="400"/>
              </a:spcAft>
              <a:buFontTx/>
              <a:buNone/>
            </a:pPr>
            <a:endParaRPr lang="en-ZA" sz="2000" dirty="0"/>
          </a:p>
          <a:p>
            <a:pPr marL="0" indent="0">
              <a:lnSpc>
                <a:spcPct val="150000"/>
              </a:lnSpc>
              <a:spcBef>
                <a:spcPts val="600"/>
              </a:spcBef>
              <a:buFontTx/>
              <a:buNone/>
            </a:pPr>
            <a:endParaRPr lang="en-ZA" sz="2000" dirty="0"/>
          </a:p>
          <a:p>
            <a:pPr marL="539737" indent="-539737">
              <a:lnSpc>
                <a:spcPct val="150000"/>
              </a:lnSpc>
              <a:spcBef>
                <a:spcPts val="600"/>
              </a:spcBef>
            </a:pPr>
            <a:endParaRPr lang="en-ZA" sz="2000" dirty="0"/>
          </a:p>
          <a:p>
            <a:pPr marL="0" indent="0">
              <a:lnSpc>
                <a:spcPct val="150000"/>
              </a:lnSpc>
              <a:spcBef>
                <a:spcPts val="300"/>
              </a:spcBef>
              <a:buFontTx/>
              <a:buNone/>
            </a:pPr>
            <a:endParaRPr lang="en-ZA" sz="2000" dirty="0"/>
          </a:p>
          <a:p>
            <a:pPr marL="182558" indent="0">
              <a:lnSpc>
                <a:spcPct val="150000"/>
              </a:lnSpc>
              <a:spcBef>
                <a:spcPts val="300"/>
              </a:spcBef>
              <a:buFontTx/>
              <a:buNone/>
            </a:pPr>
            <a:endParaRPr lang="en-ZA" sz="2000" dirty="0"/>
          </a:p>
          <a:p>
            <a:pPr>
              <a:lnSpc>
                <a:spcPct val="150000"/>
              </a:lnSpc>
              <a:spcBef>
                <a:spcPts val="300"/>
              </a:spcBef>
            </a:pPr>
            <a:endParaRPr lang="en-ZA" sz="2000" dirty="0"/>
          </a:p>
        </p:txBody>
      </p:sp>
    </p:spTree>
    <p:extLst>
      <p:ext uri="{BB962C8B-B14F-4D97-AF65-F5344CB8AC3E}">
        <p14:creationId xmlns:p14="http://schemas.microsoft.com/office/powerpoint/2010/main" val="1999124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9C7E1D-ED90-473F-B3B8-57A31AD5143D}"/>
              </a:ext>
            </a:extLst>
          </p:cNvPr>
          <p:cNvPicPr>
            <a:picLocks noChangeAspect="1"/>
          </p:cNvPicPr>
          <p:nvPr/>
        </p:nvPicPr>
        <p:blipFill rotWithShape="1">
          <a:blip r:embed="rId2">
            <a:extLst>
              <a:ext uri="{28A0092B-C50C-407E-A947-70E740481C1C}">
                <a14:useLocalDpi xmlns:a14="http://schemas.microsoft.com/office/drawing/2010/main" val="0"/>
              </a:ext>
            </a:extLst>
          </a:blip>
          <a:srcRect t="11200" b="12000"/>
          <a:stretch/>
        </p:blipFill>
        <p:spPr>
          <a:xfrm>
            <a:off x="3671158" y="3772819"/>
            <a:ext cx="2204457" cy="1693023"/>
          </a:xfrm>
          <a:prstGeom prst="rect">
            <a:avLst/>
          </a:prstGeom>
        </p:spPr>
      </p:pic>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lstStyle/>
          <a:p>
            <a:r>
              <a:rPr lang="en-ZA" dirty="0"/>
              <a:t>Litter &amp; Bins</a:t>
            </a:r>
          </a:p>
        </p:txBody>
      </p:sp>
      <p:sp>
        <p:nvSpPr>
          <p:cNvPr id="3" name="Text Placeholder 2">
            <a:extLst>
              <a:ext uri="{FF2B5EF4-FFF2-40B4-BE49-F238E27FC236}">
                <a16:creationId xmlns:a16="http://schemas.microsoft.com/office/drawing/2014/main" id="{D4B7909D-D5CF-4CD8-9906-416EA5CE7356}"/>
              </a:ext>
            </a:extLst>
          </p:cNvPr>
          <p:cNvSpPr>
            <a:spLocks noGrp="1"/>
          </p:cNvSpPr>
          <p:nvPr>
            <p:ph type="body" sz="quarter" idx="10"/>
          </p:nvPr>
        </p:nvSpPr>
        <p:spPr>
          <a:xfrm>
            <a:off x="524166" y="1519297"/>
            <a:ext cx="11064875" cy="4710113"/>
          </a:xfrm>
        </p:spPr>
        <p:txBody>
          <a:bodyPr>
            <a:normAutofit/>
          </a:bodyPr>
          <a:lstStyle/>
          <a:p>
            <a:pPr>
              <a:lnSpc>
                <a:spcPct val="150000"/>
              </a:lnSpc>
            </a:pPr>
            <a:r>
              <a:rPr lang="en-US" sz="2000" dirty="0"/>
              <a:t>Installation of green litter bins, signage and bag dispensers for dog droppings.</a:t>
            </a:r>
          </a:p>
          <a:p>
            <a:pPr marL="0" indent="0">
              <a:lnSpc>
                <a:spcPct val="150000"/>
              </a:lnSpc>
              <a:buNone/>
            </a:pPr>
            <a:endParaRPr lang="en-US" sz="2000" dirty="0"/>
          </a:p>
          <a:p>
            <a:pPr marL="0" indent="0">
              <a:lnSpc>
                <a:spcPct val="150000"/>
              </a:lnSpc>
              <a:buNone/>
            </a:pPr>
            <a:endParaRPr lang="en-ZA" sz="2000" dirty="0"/>
          </a:p>
        </p:txBody>
      </p:sp>
      <p:pic>
        <p:nvPicPr>
          <p:cNvPr id="11" name="Picture 10">
            <a:extLst>
              <a:ext uri="{FF2B5EF4-FFF2-40B4-BE49-F238E27FC236}">
                <a16:creationId xmlns:a16="http://schemas.microsoft.com/office/drawing/2014/main" id="{E38C40A6-79DE-4563-A0C4-FD4B19A9B40C}"/>
              </a:ext>
            </a:extLst>
          </p:cNvPr>
          <p:cNvPicPr>
            <a:picLocks noChangeAspect="1"/>
          </p:cNvPicPr>
          <p:nvPr/>
        </p:nvPicPr>
        <p:blipFill rotWithShape="1">
          <a:blip r:embed="rId3">
            <a:extLst>
              <a:ext uri="{28A0092B-C50C-407E-A947-70E740481C1C}">
                <a14:useLocalDpi xmlns:a14="http://schemas.microsoft.com/office/drawing/2010/main" val="0"/>
              </a:ext>
            </a:extLst>
          </a:blip>
          <a:srcRect l="23832" r="23833"/>
          <a:stretch/>
        </p:blipFill>
        <p:spPr>
          <a:xfrm>
            <a:off x="636474" y="2657235"/>
            <a:ext cx="2770756" cy="3752274"/>
          </a:xfrm>
          <a:prstGeom prst="rect">
            <a:avLst/>
          </a:prstGeom>
        </p:spPr>
      </p:pic>
      <p:pic>
        <p:nvPicPr>
          <p:cNvPr id="17" name="Picture 16">
            <a:extLst>
              <a:ext uri="{FF2B5EF4-FFF2-40B4-BE49-F238E27FC236}">
                <a16:creationId xmlns:a16="http://schemas.microsoft.com/office/drawing/2014/main" id="{6E050431-E838-437C-B30C-D68D5AA407CC}"/>
              </a:ext>
            </a:extLst>
          </p:cNvPr>
          <p:cNvPicPr>
            <a:picLocks noChangeAspect="1"/>
          </p:cNvPicPr>
          <p:nvPr/>
        </p:nvPicPr>
        <p:blipFill rotWithShape="1">
          <a:blip r:embed="rId4">
            <a:extLst>
              <a:ext uri="{28A0092B-C50C-407E-A947-70E740481C1C}">
                <a14:useLocalDpi xmlns:a14="http://schemas.microsoft.com/office/drawing/2010/main" val="0"/>
              </a:ext>
            </a:extLst>
          </a:blip>
          <a:srcRect l="14690" r="15642"/>
          <a:stretch/>
        </p:blipFill>
        <p:spPr>
          <a:xfrm>
            <a:off x="5875615" y="2598996"/>
            <a:ext cx="2536867" cy="3810514"/>
          </a:xfrm>
          <a:prstGeom prst="rect">
            <a:avLst/>
          </a:prstGeom>
        </p:spPr>
      </p:pic>
      <p:pic>
        <p:nvPicPr>
          <p:cNvPr id="8" name="Picture 7" descr="A close up of a tree&#10;&#10;Description automatically generated">
            <a:extLst>
              <a:ext uri="{FF2B5EF4-FFF2-40B4-BE49-F238E27FC236}">
                <a16:creationId xmlns:a16="http://schemas.microsoft.com/office/drawing/2014/main" id="{A339193A-06D0-490D-9722-20C8AAE6B83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6067" t="13260" b="19263"/>
          <a:stretch/>
        </p:blipFill>
        <p:spPr>
          <a:xfrm rot="5400000">
            <a:off x="7886004" y="3310143"/>
            <a:ext cx="3717262" cy="2294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lide Number Placeholder 3">
            <a:extLst>
              <a:ext uri="{FF2B5EF4-FFF2-40B4-BE49-F238E27FC236}">
                <a16:creationId xmlns:a16="http://schemas.microsoft.com/office/drawing/2014/main" id="{56AA7370-AEE9-4843-9E7B-B9BB942E011F}"/>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20</a:t>
            </a:fld>
            <a:endParaRPr lang="en-ZA" sz="1000" dirty="0"/>
          </a:p>
        </p:txBody>
      </p:sp>
    </p:spTree>
    <p:extLst>
      <p:ext uri="{BB962C8B-B14F-4D97-AF65-F5344CB8AC3E}">
        <p14:creationId xmlns:p14="http://schemas.microsoft.com/office/powerpoint/2010/main" val="278850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461A474-B14C-4439-970D-B0A1F6EAB52A}"/>
              </a:ext>
            </a:extLst>
          </p:cNvPr>
          <p:cNvSpPr>
            <a:spLocks noGrp="1" noChangeArrowheads="1"/>
          </p:cNvSpPr>
          <p:nvPr>
            <p:ph type="title"/>
          </p:nvPr>
        </p:nvSpPr>
        <p:spPr>
          <a:xfrm>
            <a:off x="831850" y="2568575"/>
            <a:ext cx="10515600" cy="2852738"/>
          </a:xfrm>
        </p:spPr>
        <p:txBody>
          <a:bodyPr/>
          <a:lstStyle/>
          <a:p>
            <a:pPr eaLnBrk="1" hangingPunct="1"/>
            <a:r>
              <a:rPr lang="en-ZA" altLang="en-US" dirty="0"/>
              <a:t>5.3   Infrastructure</a:t>
            </a:r>
            <a:endParaRPr lang="en-ZA" altLang="en-US" sz="2800" i="1" dirty="0"/>
          </a:p>
        </p:txBody>
      </p:sp>
      <p:sp>
        <p:nvSpPr>
          <p:cNvPr id="15363" name="TextBox 2">
            <a:extLst>
              <a:ext uri="{FF2B5EF4-FFF2-40B4-BE49-F238E27FC236}">
                <a16:creationId xmlns:a16="http://schemas.microsoft.com/office/drawing/2014/main" id="{3544D38F-58DB-4BBE-86D6-AB818B2C5E8F}"/>
              </a:ext>
            </a:extLst>
          </p:cNvPr>
          <p:cNvSpPr txBox="1">
            <a:spLocks noChangeArrowheads="1"/>
          </p:cNvSpPr>
          <p:nvPr/>
        </p:nvSpPr>
        <p:spPr bwMode="auto">
          <a:xfrm>
            <a:off x="836613" y="5621338"/>
            <a:ext cx="6853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ZA" altLang="en-US" sz="2000"/>
              <a:t>Presented by Andrew McNulty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52AC92C-4E3E-4187-8007-7E1E4750AFE1}"/>
              </a:ext>
            </a:extLst>
          </p:cNvPr>
          <p:cNvSpPr>
            <a:spLocks noGrp="1" noChangeArrowheads="1"/>
          </p:cNvSpPr>
          <p:nvPr>
            <p:ph type="title"/>
          </p:nvPr>
        </p:nvSpPr>
        <p:spPr>
          <a:xfrm>
            <a:off x="579438" y="471488"/>
            <a:ext cx="10515600" cy="830262"/>
          </a:xfrm>
        </p:spPr>
        <p:txBody>
          <a:bodyPr/>
          <a:lstStyle/>
          <a:p>
            <a:pPr eaLnBrk="1" hangingPunct="1"/>
            <a:r>
              <a:rPr lang="en-ZA" altLang="en-US" dirty="0"/>
              <a:t>5.3a   Background</a:t>
            </a:r>
            <a:endParaRPr lang="en-ZA" altLang="en-US" sz="2200" dirty="0"/>
          </a:p>
        </p:txBody>
      </p:sp>
      <p:sp>
        <p:nvSpPr>
          <p:cNvPr id="19459" name="Text Placeholder 2">
            <a:extLst>
              <a:ext uri="{FF2B5EF4-FFF2-40B4-BE49-F238E27FC236}">
                <a16:creationId xmlns:a16="http://schemas.microsoft.com/office/drawing/2014/main" id="{D8D6C207-E991-4202-80B0-18F25751D438}"/>
              </a:ext>
            </a:extLst>
          </p:cNvPr>
          <p:cNvSpPr>
            <a:spLocks noGrp="1" noChangeArrowheads="1"/>
          </p:cNvSpPr>
          <p:nvPr>
            <p:ph type="body" sz="quarter" idx="10"/>
          </p:nvPr>
        </p:nvSpPr>
        <p:spPr>
          <a:xfrm>
            <a:off x="609600" y="1363663"/>
            <a:ext cx="5254625" cy="4614862"/>
          </a:xfrm>
        </p:spPr>
        <p:txBody>
          <a:bodyPr>
            <a:normAutofit fontScale="92500" lnSpcReduction="10000"/>
          </a:bodyPr>
          <a:lstStyle/>
          <a:p>
            <a:pPr marL="512763" indent="-512763" eaLnBrk="1" hangingPunct="1">
              <a:lnSpc>
                <a:spcPct val="150000"/>
              </a:lnSpc>
              <a:spcBef>
                <a:spcPct val="0"/>
              </a:spcBef>
              <a:spcAft>
                <a:spcPts val="0"/>
              </a:spcAft>
              <a:buClr>
                <a:schemeClr val="accent1"/>
              </a:buClr>
              <a:buSzPct val="90000"/>
              <a:buFont typeface="Wingdings" panose="05000000000000000000" pitchFamily="2" charset="2"/>
              <a:buChar char="§"/>
              <a:defRPr/>
            </a:pPr>
            <a:r>
              <a:rPr lang="en-ZA" altLang="en-US" sz="2400" dirty="0"/>
              <a:t>LSRA has no mandate / budget for Infrastructure </a:t>
            </a:r>
          </a:p>
          <a:p>
            <a:pPr marL="512763" indent="-512763" eaLnBrk="1" hangingPunct="1">
              <a:lnSpc>
                <a:spcPct val="150000"/>
              </a:lnSpc>
              <a:spcBef>
                <a:spcPct val="0"/>
              </a:spcBef>
              <a:spcAft>
                <a:spcPts val="0"/>
              </a:spcAft>
              <a:buClr>
                <a:schemeClr val="accent1"/>
              </a:buClr>
              <a:buSzPct val="90000"/>
              <a:buFont typeface="Wingdings" panose="05000000000000000000" pitchFamily="2" charset="2"/>
              <a:buChar char="§"/>
              <a:defRPr/>
            </a:pPr>
            <a:r>
              <a:rPr lang="en-ZA" altLang="en-US" sz="2400" dirty="0"/>
              <a:t>Rely on CoCT services, responsiveness, etc.</a:t>
            </a:r>
          </a:p>
          <a:p>
            <a:pPr marL="512763" indent="-512763" eaLnBrk="1" hangingPunct="1">
              <a:lnSpc>
                <a:spcPct val="150000"/>
              </a:lnSpc>
              <a:spcBef>
                <a:spcPct val="0"/>
              </a:spcBef>
              <a:spcAft>
                <a:spcPts val="0"/>
              </a:spcAft>
              <a:buClr>
                <a:schemeClr val="accent1"/>
              </a:buClr>
              <a:buSzPct val="90000"/>
              <a:buFont typeface="Wingdings" panose="05000000000000000000" pitchFamily="2" charset="2"/>
              <a:buChar char="§"/>
              <a:defRPr/>
            </a:pPr>
            <a:r>
              <a:rPr lang="en-ZA" altLang="en-US" sz="2400" dirty="0"/>
              <a:t>Four (Five) Infrastructural Areas:</a:t>
            </a:r>
          </a:p>
          <a:p>
            <a:pPr marL="0" indent="0" eaLnBrk="1" hangingPunct="1">
              <a:lnSpc>
                <a:spcPct val="150000"/>
              </a:lnSpc>
              <a:spcBef>
                <a:spcPct val="0"/>
              </a:spcBef>
              <a:spcAft>
                <a:spcPts val="0"/>
              </a:spcAft>
              <a:buClr>
                <a:schemeClr val="accent1"/>
              </a:buClr>
              <a:buSzPct val="90000"/>
              <a:buFont typeface="Arial" panose="020B0604020202020204" pitchFamily="34" charset="0"/>
              <a:buNone/>
              <a:defRPr/>
            </a:pPr>
            <a:endParaRPr lang="en-ZA" altLang="en-US" sz="1000" dirty="0"/>
          </a:p>
          <a:p>
            <a:pPr marL="536575" lvl="1" indent="0" eaLnBrk="1" hangingPunct="1">
              <a:lnSpc>
                <a:spcPct val="150000"/>
              </a:lnSpc>
              <a:spcBef>
                <a:spcPct val="0"/>
              </a:spcBef>
              <a:spcAft>
                <a:spcPts val="0"/>
              </a:spcAft>
              <a:buClr>
                <a:schemeClr val="accent1"/>
              </a:buClr>
              <a:buSzPct val="90000"/>
              <a:buFont typeface="Arial" panose="020B0604020202020204" pitchFamily="34" charset="0"/>
              <a:buNone/>
              <a:defRPr/>
            </a:pPr>
            <a:r>
              <a:rPr lang="en-ZA" altLang="en-US" sz="2000" dirty="0"/>
              <a:t>1. Road Maintenance &amp; Signage</a:t>
            </a:r>
          </a:p>
          <a:p>
            <a:pPr marL="984250" lvl="3" indent="-447675" eaLnBrk="1" hangingPunct="1">
              <a:lnSpc>
                <a:spcPct val="150000"/>
              </a:lnSpc>
              <a:spcBef>
                <a:spcPct val="0"/>
              </a:spcBef>
              <a:spcAft>
                <a:spcPts val="0"/>
              </a:spcAft>
              <a:buClr>
                <a:schemeClr val="accent1"/>
              </a:buClr>
              <a:buSzPct val="90000"/>
              <a:buFont typeface="Calibri" panose="020F0502020204030204" pitchFamily="34" charset="0"/>
              <a:buChar char="―"/>
              <a:defRPr/>
            </a:pPr>
            <a:r>
              <a:rPr lang="en-ZA" altLang="en-US" dirty="0"/>
              <a:t>Parking / Congestion</a:t>
            </a:r>
          </a:p>
          <a:p>
            <a:pPr marL="536575" lvl="1" indent="0" eaLnBrk="1" hangingPunct="1">
              <a:lnSpc>
                <a:spcPct val="150000"/>
              </a:lnSpc>
              <a:spcBef>
                <a:spcPct val="0"/>
              </a:spcBef>
              <a:spcAft>
                <a:spcPts val="0"/>
              </a:spcAft>
              <a:buClr>
                <a:schemeClr val="accent1"/>
              </a:buClr>
              <a:buSzPct val="90000"/>
              <a:buFont typeface="Arial" panose="020B0604020202020204" pitchFamily="34" charset="0"/>
              <a:buNone/>
              <a:defRPr/>
            </a:pPr>
            <a:r>
              <a:rPr lang="en-ZA" altLang="en-US" sz="2000" dirty="0"/>
              <a:t>2. Electricity</a:t>
            </a:r>
          </a:p>
          <a:p>
            <a:pPr marL="536575" lvl="1" indent="0" eaLnBrk="1" hangingPunct="1">
              <a:lnSpc>
                <a:spcPct val="150000"/>
              </a:lnSpc>
              <a:spcBef>
                <a:spcPct val="0"/>
              </a:spcBef>
              <a:spcAft>
                <a:spcPts val="0"/>
              </a:spcAft>
              <a:buClr>
                <a:schemeClr val="accent1"/>
              </a:buClr>
              <a:buSzPct val="90000"/>
              <a:buFont typeface="Arial" panose="020B0604020202020204" pitchFamily="34" charset="0"/>
              <a:buNone/>
              <a:defRPr/>
            </a:pPr>
            <a:r>
              <a:rPr lang="en-ZA" altLang="en-US" sz="2000" dirty="0"/>
              <a:t>3. Sewerage</a:t>
            </a:r>
          </a:p>
          <a:p>
            <a:pPr marL="536575" lvl="1" indent="0" eaLnBrk="1" hangingPunct="1">
              <a:lnSpc>
                <a:spcPct val="150000"/>
              </a:lnSpc>
              <a:spcBef>
                <a:spcPct val="0"/>
              </a:spcBef>
              <a:spcAft>
                <a:spcPts val="0"/>
              </a:spcAft>
              <a:buClr>
                <a:schemeClr val="accent1"/>
              </a:buClr>
              <a:buSzPct val="90000"/>
              <a:buFont typeface="Arial" panose="020B0604020202020204" pitchFamily="34" charset="0"/>
              <a:buNone/>
              <a:defRPr/>
            </a:pPr>
            <a:r>
              <a:rPr lang="en-ZA" altLang="en-US" sz="2000" dirty="0"/>
              <a:t>4. Water</a:t>
            </a:r>
          </a:p>
        </p:txBody>
      </p:sp>
      <p:sp>
        <p:nvSpPr>
          <p:cNvPr id="16388" name="Slide Number Placeholder 3">
            <a:extLst>
              <a:ext uri="{FF2B5EF4-FFF2-40B4-BE49-F238E27FC236}">
                <a16:creationId xmlns:a16="http://schemas.microsoft.com/office/drawing/2014/main" id="{27EA9376-EFD8-40C7-9702-3650D599E97A}"/>
              </a:ext>
            </a:extLst>
          </p:cNvPr>
          <p:cNvSpPr txBox="1">
            <a:spLocks noChangeArrowheads="1"/>
          </p:cNvSpPr>
          <p:nvPr/>
        </p:nvSpPr>
        <p:spPr bwMode="auto">
          <a:xfrm>
            <a:off x="9226550" y="6192838"/>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4213" indent="-2270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41EE971E-8793-4BB4-B5A1-0AA1A35722BA}" type="slidenum">
              <a:rPr lang="en-ZA" altLang="en-US" sz="1000"/>
              <a:pPr algn="r" eaLnBrk="1" hangingPunct="1">
                <a:lnSpc>
                  <a:spcPct val="100000"/>
                </a:lnSpc>
                <a:spcBef>
                  <a:spcPct val="0"/>
                </a:spcBef>
                <a:buFontTx/>
                <a:buNone/>
              </a:pPr>
              <a:t>22</a:t>
            </a:fld>
            <a:endParaRPr lang="en-ZA" altLang="en-US" sz="1000"/>
          </a:p>
        </p:txBody>
      </p:sp>
      <p:pic>
        <p:nvPicPr>
          <p:cNvPr id="16389" name="Picture 4">
            <a:extLst>
              <a:ext uri="{FF2B5EF4-FFF2-40B4-BE49-F238E27FC236}">
                <a16:creationId xmlns:a16="http://schemas.microsoft.com/office/drawing/2014/main" id="{D8F2D780-6B4E-425C-9B8B-A46CEF853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17713"/>
            <a:ext cx="66325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F218DB2-DEA2-4E18-A2D7-0C72CBC48C8F}"/>
              </a:ext>
            </a:extLst>
          </p:cNvPr>
          <p:cNvSpPr>
            <a:spLocks noGrp="1" noChangeArrowheads="1"/>
          </p:cNvSpPr>
          <p:nvPr>
            <p:ph type="title"/>
          </p:nvPr>
        </p:nvSpPr>
        <p:spPr>
          <a:xfrm>
            <a:off x="579438" y="471488"/>
            <a:ext cx="10515600" cy="830262"/>
          </a:xfrm>
        </p:spPr>
        <p:txBody>
          <a:bodyPr/>
          <a:lstStyle/>
          <a:p>
            <a:pPr eaLnBrk="1" hangingPunct="1"/>
            <a:r>
              <a:rPr lang="en-ZA" altLang="en-US" dirty="0"/>
              <a:t>5.3b   Road Maintenance, Signage &amp; Traffic</a:t>
            </a:r>
            <a:endParaRPr lang="en-ZA" altLang="en-US" sz="2200" dirty="0"/>
          </a:p>
        </p:txBody>
      </p:sp>
      <p:sp>
        <p:nvSpPr>
          <p:cNvPr id="3" name="Text Placeholder 2">
            <a:extLst>
              <a:ext uri="{FF2B5EF4-FFF2-40B4-BE49-F238E27FC236}">
                <a16:creationId xmlns:a16="http://schemas.microsoft.com/office/drawing/2014/main" id="{D66A4862-F124-487B-9DDE-B92E8F7BFAB6}"/>
              </a:ext>
            </a:extLst>
          </p:cNvPr>
          <p:cNvSpPr>
            <a:spLocks noGrp="1"/>
          </p:cNvSpPr>
          <p:nvPr>
            <p:ph type="body" sz="quarter" idx="10"/>
          </p:nvPr>
        </p:nvSpPr>
        <p:spPr>
          <a:xfrm>
            <a:off x="609600" y="1471613"/>
            <a:ext cx="7123113" cy="4914900"/>
          </a:xfrm>
        </p:spPr>
        <p:txBody>
          <a:bodyPr rtlCol="0">
            <a:normAutofit fontScale="47500" lnSpcReduction="20000"/>
          </a:bodyPr>
          <a:lstStyle/>
          <a:p>
            <a:pPr marL="0" indent="0" defTabSz="914377" eaLnBrk="1" fontAlgn="auto" hangingPunct="1">
              <a:lnSpc>
                <a:spcPct val="170000"/>
              </a:lnSpc>
              <a:spcBef>
                <a:spcPts val="0"/>
              </a:spcBef>
              <a:spcAft>
                <a:spcPts val="0"/>
              </a:spcAft>
              <a:buClr>
                <a:schemeClr val="accent1"/>
              </a:buClr>
              <a:buSzPct val="90000"/>
              <a:buFont typeface="Arial" panose="020B0604020202020204" pitchFamily="34" charset="0"/>
              <a:buNone/>
              <a:defRPr/>
            </a:pPr>
            <a:r>
              <a:rPr lang="en-ZA" sz="4600" b="1" dirty="0">
                <a:solidFill>
                  <a:schemeClr val="accent5">
                    <a:lumMod val="75000"/>
                  </a:schemeClr>
                </a:solidFill>
              </a:rPr>
              <a:t>Road Maintenance &amp; Signage</a:t>
            </a:r>
          </a:p>
          <a:p>
            <a:pPr defTabSz="914377" eaLnBrk="1" fontAlgn="auto" hangingPunct="1">
              <a:lnSpc>
                <a:spcPct val="170000"/>
              </a:lnSpc>
              <a:spcBef>
                <a:spcPts val="0"/>
              </a:spcBef>
              <a:spcAft>
                <a:spcPts val="0"/>
              </a:spcAft>
              <a:buClr>
                <a:schemeClr val="accent1"/>
              </a:buClr>
              <a:buSzPct val="90000"/>
              <a:buFont typeface="Arial" panose="020B0604020202020204" pitchFamily="34" charset="0"/>
              <a:buBlip>
                <a:blip r:embed="rId2"/>
              </a:buBlip>
              <a:defRPr/>
            </a:pPr>
            <a:r>
              <a:rPr lang="en-ZA" sz="3800" dirty="0"/>
              <a:t>Built up relationships &amp; contacts with the CoCT</a:t>
            </a:r>
          </a:p>
          <a:p>
            <a:pPr defTabSz="914377" eaLnBrk="1" fontAlgn="auto" hangingPunct="1">
              <a:lnSpc>
                <a:spcPct val="170000"/>
              </a:lnSpc>
              <a:spcBef>
                <a:spcPts val="0"/>
              </a:spcBef>
              <a:spcAft>
                <a:spcPts val="0"/>
              </a:spcAft>
              <a:buClr>
                <a:schemeClr val="accent1"/>
              </a:buClr>
              <a:buSzPct val="90000"/>
              <a:buFont typeface="Arial" panose="020B0604020202020204" pitchFamily="34" charset="0"/>
              <a:buBlip>
                <a:blip r:embed="rId2"/>
              </a:buBlip>
              <a:defRPr/>
            </a:pPr>
            <a:endParaRPr lang="en-ZA" sz="800" dirty="0"/>
          </a:p>
          <a:p>
            <a:pPr defTabSz="914377" eaLnBrk="1" fontAlgn="auto" hangingPunct="1">
              <a:lnSpc>
                <a:spcPct val="170000"/>
              </a:lnSpc>
              <a:spcBef>
                <a:spcPts val="0"/>
              </a:spcBef>
              <a:spcAft>
                <a:spcPts val="0"/>
              </a:spcAft>
              <a:buClr>
                <a:schemeClr val="accent1"/>
              </a:buClr>
              <a:buSzPct val="90000"/>
              <a:buFont typeface="Arial" panose="020B0604020202020204" pitchFamily="34" charset="0"/>
              <a:buBlip>
                <a:blip r:embed="rId2"/>
              </a:buBlip>
              <a:defRPr/>
            </a:pPr>
            <a:r>
              <a:rPr lang="en-ZA" sz="3800" dirty="0"/>
              <a:t>Thirteen (notified) items addressed over 20 months (one large project) </a:t>
            </a:r>
          </a:p>
          <a:p>
            <a:pPr lvl="1" defTabSz="914377" eaLnBrk="1" fontAlgn="auto" hangingPunct="1">
              <a:lnSpc>
                <a:spcPct val="170000"/>
              </a:lnSpc>
              <a:spcBef>
                <a:spcPts val="0"/>
              </a:spcBef>
              <a:spcAft>
                <a:spcPts val="0"/>
              </a:spcAft>
              <a:buClr>
                <a:schemeClr val="accent1"/>
              </a:buClr>
              <a:buSzPct val="90000"/>
              <a:buFont typeface="Calibri" panose="020F0502020204030204" pitchFamily="34" charset="0"/>
              <a:buChar char="―"/>
              <a:defRPr/>
            </a:pPr>
            <a:r>
              <a:rPr lang="en-ZA" sz="3400" dirty="0"/>
              <a:t>Potholes, painted road lines, unblocking storm water channels, new signs</a:t>
            </a:r>
          </a:p>
          <a:p>
            <a:pPr lvl="1" defTabSz="914377" eaLnBrk="1" fontAlgn="auto" hangingPunct="1">
              <a:lnSpc>
                <a:spcPct val="170000"/>
              </a:lnSpc>
              <a:spcBef>
                <a:spcPts val="0"/>
              </a:spcBef>
              <a:spcAft>
                <a:spcPts val="0"/>
              </a:spcAft>
              <a:buClr>
                <a:schemeClr val="accent1"/>
              </a:buClr>
              <a:buSzPct val="90000"/>
              <a:buFont typeface="Calibri" panose="020F0502020204030204" pitchFamily="34" charset="0"/>
              <a:buChar char="―"/>
              <a:defRPr/>
            </a:pPr>
            <a:r>
              <a:rPr lang="en-ZA" sz="3400" dirty="0"/>
              <a:t>Slow execution during lockdown periods</a:t>
            </a:r>
          </a:p>
          <a:p>
            <a:pPr marL="0" indent="0" defTabSz="914377" eaLnBrk="1" fontAlgn="auto" hangingPunct="1">
              <a:lnSpc>
                <a:spcPct val="170000"/>
              </a:lnSpc>
              <a:spcBef>
                <a:spcPts val="0"/>
              </a:spcBef>
              <a:spcAft>
                <a:spcPts val="0"/>
              </a:spcAft>
              <a:buClr>
                <a:schemeClr val="accent1"/>
              </a:buClr>
              <a:buSzPct val="90000"/>
              <a:buFont typeface="Arial" panose="020B0604020202020204" pitchFamily="34" charset="0"/>
              <a:buNone/>
              <a:defRPr/>
            </a:pPr>
            <a:endParaRPr lang="en-ZA" sz="1300" dirty="0">
              <a:solidFill>
                <a:schemeClr val="accent5">
                  <a:lumMod val="75000"/>
                </a:schemeClr>
              </a:solidFill>
            </a:endParaRPr>
          </a:p>
          <a:p>
            <a:pPr marL="0" indent="0" defTabSz="914377" eaLnBrk="1" fontAlgn="auto" hangingPunct="1">
              <a:lnSpc>
                <a:spcPct val="170000"/>
              </a:lnSpc>
              <a:spcBef>
                <a:spcPts val="0"/>
              </a:spcBef>
              <a:spcAft>
                <a:spcPts val="0"/>
              </a:spcAft>
              <a:buClr>
                <a:schemeClr val="accent1"/>
              </a:buClr>
              <a:buSzPct val="90000"/>
              <a:buFont typeface="Arial" panose="020B0604020202020204" pitchFamily="34" charset="0"/>
              <a:buNone/>
              <a:defRPr/>
            </a:pPr>
            <a:r>
              <a:rPr lang="en-ZA" sz="4600" b="1" dirty="0">
                <a:solidFill>
                  <a:schemeClr val="accent5">
                    <a:lumMod val="75000"/>
                  </a:schemeClr>
                </a:solidFill>
              </a:rPr>
              <a:t>Traffic Enforcement</a:t>
            </a:r>
          </a:p>
          <a:p>
            <a:pPr defTabSz="914377" eaLnBrk="1" fontAlgn="auto" hangingPunct="1">
              <a:lnSpc>
                <a:spcPct val="170000"/>
              </a:lnSpc>
              <a:spcBef>
                <a:spcPts val="0"/>
              </a:spcBef>
              <a:spcAft>
                <a:spcPts val="0"/>
              </a:spcAft>
              <a:buClr>
                <a:schemeClr val="accent1"/>
              </a:buClr>
              <a:buSzPct val="90000"/>
              <a:buFont typeface="Arial" panose="020B0604020202020204" pitchFamily="34" charset="0"/>
              <a:buBlip>
                <a:blip r:embed="rId2"/>
              </a:buBlip>
              <a:defRPr/>
            </a:pPr>
            <a:r>
              <a:rPr lang="en-ZA" sz="3800" dirty="0"/>
              <a:t>Motivation to City Chief of Traffic for proactive traffic enforcement</a:t>
            </a:r>
          </a:p>
          <a:p>
            <a:pPr defTabSz="914377" eaLnBrk="1" fontAlgn="auto" hangingPunct="1">
              <a:lnSpc>
                <a:spcPct val="170000"/>
              </a:lnSpc>
              <a:spcBef>
                <a:spcPts val="0"/>
              </a:spcBef>
              <a:spcAft>
                <a:spcPts val="0"/>
              </a:spcAft>
              <a:buClr>
                <a:schemeClr val="accent1"/>
              </a:buClr>
              <a:buSzPct val="90000"/>
              <a:buFont typeface="Arial" panose="020B0604020202020204" pitchFamily="34" charset="0"/>
              <a:buBlip>
                <a:blip r:embed="rId2"/>
              </a:buBlip>
              <a:defRPr/>
            </a:pPr>
            <a:endParaRPr lang="en-ZA" sz="800" dirty="0"/>
          </a:p>
          <a:p>
            <a:pPr defTabSz="914377" eaLnBrk="1" fontAlgn="auto" hangingPunct="1">
              <a:lnSpc>
                <a:spcPct val="170000"/>
              </a:lnSpc>
              <a:spcBef>
                <a:spcPts val="0"/>
              </a:spcBef>
              <a:spcAft>
                <a:spcPts val="0"/>
              </a:spcAft>
              <a:buClr>
                <a:schemeClr val="accent1"/>
              </a:buClr>
              <a:buSzPct val="90000"/>
              <a:buFont typeface="Arial" panose="020B0604020202020204" pitchFamily="34" charset="0"/>
              <a:buBlip>
                <a:blip r:embed="rId2"/>
              </a:buBlip>
              <a:defRPr/>
            </a:pPr>
            <a:r>
              <a:rPr lang="en-ZA" sz="3800" dirty="0"/>
              <a:t>Effective 06 December 2021 – at least one officer deployed to Llandudno/Hout Bay</a:t>
            </a:r>
          </a:p>
          <a:p>
            <a:pPr marL="0" indent="0" defTabSz="914377" eaLnBrk="1" fontAlgn="auto" hangingPunct="1">
              <a:lnSpc>
                <a:spcPct val="170000"/>
              </a:lnSpc>
              <a:spcBef>
                <a:spcPts val="0"/>
              </a:spcBef>
              <a:spcAft>
                <a:spcPts val="0"/>
              </a:spcAft>
              <a:buClr>
                <a:schemeClr val="accent1"/>
              </a:buClr>
              <a:buSzPct val="90000"/>
              <a:buFont typeface="Arial" panose="020B0604020202020204" pitchFamily="34" charset="0"/>
              <a:buNone/>
              <a:defRPr/>
            </a:pPr>
            <a:endParaRPr lang="en-ZA" sz="2600" dirty="0"/>
          </a:p>
          <a:p>
            <a:pPr lvl="1" defTabSz="914377" eaLnBrk="1" fontAlgn="auto" hangingPunct="1">
              <a:lnSpc>
                <a:spcPct val="170000"/>
              </a:lnSpc>
              <a:spcBef>
                <a:spcPts val="0"/>
              </a:spcBef>
              <a:spcAft>
                <a:spcPts val="0"/>
              </a:spcAft>
              <a:buClr>
                <a:schemeClr val="accent1"/>
              </a:buClr>
              <a:buSzPct val="90000"/>
              <a:buFont typeface="Wingdings" panose="05000000000000000000" pitchFamily="2" charset="2"/>
              <a:buChar char="§"/>
              <a:defRPr/>
            </a:pPr>
            <a:endParaRPr lang="en-ZA" dirty="0"/>
          </a:p>
        </p:txBody>
      </p:sp>
      <p:sp>
        <p:nvSpPr>
          <p:cNvPr id="17412" name="Slide Number Placeholder 3">
            <a:extLst>
              <a:ext uri="{FF2B5EF4-FFF2-40B4-BE49-F238E27FC236}">
                <a16:creationId xmlns:a16="http://schemas.microsoft.com/office/drawing/2014/main" id="{3F926A5C-8855-40A3-93DD-6D7E4295D6A9}"/>
              </a:ext>
            </a:extLst>
          </p:cNvPr>
          <p:cNvSpPr txBox="1">
            <a:spLocks noChangeArrowheads="1"/>
          </p:cNvSpPr>
          <p:nvPr/>
        </p:nvSpPr>
        <p:spPr bwMode="auto">
          <a:xfrm>
            <a:off x="9226550" y="6192838"/>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4213" indent="-2270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78E66871-0B82-44C7-ACA5-DED31A161C6C}" type="slidenum">
              <a:rPr lang="en-ZA" altLang="en-US" sz="1000"/>
              <a:pPr algn="r" eaLnBrk="1" hangingPunct="1">
                <a:lnSpc>
                  <a:spcPct val="100000"/>
                </a:lnSpc>
                <a:spcBef>
                  <a:spcPct val="0"/>
                </a:spcBef>
                <a:buFontTx/>
                <a:buNone/>
              </a:pPr>
              <a:t>23</a:t>
            </a:fld>
            <a:endParaRPr lang="en-ZA" altLang="en-US" sz="1000"/>
          </a:p>
        </p:txBody>
      </p:sp>
      <p:pic>
        <p:nvPicPr>
          <p:cNvPr id="17413" name="Picture 7" descr="Road Signs | Requirements | Traffic | Regulatory | Brandon Industries |  Brandon Industries">
            <a:extLst>
              <a:ext uri="{FF2B5EF4-FFF2-40B4-BE49-F238E27FC236}">
                <a16:creationId xmlns:a16="http://schemas.microsoft.com/office/drawing/2014/main" id="{50F7FCC6-6D8C-4CDB-B32C-F6AD304AF4C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5725" y="1800225"/>
            <a:ext cx="39862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ABED63C-973B-4720-AD86-2ED062899EFB}"/>
              </a:ext>
            </a:extLst>
          </p:cNvPr>
          <p:cNvSpPr>
            <a:spLocks noGrp="1" noChangeArrowheads="1"/>
          </p:cNvSpPr>
          <p:nvPr>
            <p:ph type="title"/>
          </p:nvPr>
        </p:nvSpPr>
        <p:spPr>
          <a:xfrm>
            <a:off x="579438" y="471488"/>
            <a:ext cx="10515600" cy="830262"/>
          </a:xfrm>
        </p:spPr>
        <p:txBody>
          <a:bodyPr/>
          <a:lstStyle/>
          <a:p>
            <a:pPr eaLnBrk="1" hangingPunct="1"/>
            <a:r>
              <a:rPr lang="en-ZA" altLang="en-US" dirty="0"/>
              <a:t>5.3c   Electricity</a:t>
            </a:r>
            <a:endParaRPr lang="en-ZA" altLang="en-US" sz="2200" dirty="0"/>
          </a:p>
        </p:txBody>
      </p:sp>
      <p:sp>
        <p:nvSpPr>
          <p:cNvPr id="18435" name="Text Placeholder 2">
            <a:extLst>
              <a:ext uri="{FF2B5EF4-FFF2-40B4-BE49-F238E27FC236}">
                <a16:creationId xmlns:a16="http://schemas.microsoft.com/office/drawing/2014/main" id="{EE530003-C83B-43AC-87FE-95E0C62D2502}"/>
              </a:ext>
            </a:extLst>
          </p:cNvPr>
          <p:cNvSpPr>
            <a:spLocks noGrp="1" noChangeArrowheads="1"/>
          </p:cNvSpPr>
          <p:nvPr>
            <p:ph type="body" sz="quarter" idx="10"/>
          </p:nvPr>
        </p:nvSpPr>
        <p:spPr>
          <a:xfrm>
            <a:off x="609600" y="1862138"/>
            <a:ext cx="7448550" cy="4614862"/>
          </a:xfrm>
        </p:spPr>
        <p:txBody>
          <a:bodyPr/>
          <a:lstStyle/>
          <a:p>
            <a:pPr eaLnBrk="1" hangingPunct="1">
              <a:lnSpc>
                <a:spcPct val="150000"/>
              </a:lnSpc>
              <a:spcBef>
                <a:spcPts val="1200"/>
              </a:spcBef>
              <a:spcAft>
                <a:spcPts val="1200"/>
              </a:spcAft>
              <a:buClr>
                <a:schemeClr val="accent1"/>
              </a:buClr>
              <a:buSzPct val="90000"/>
              <a:buFont typeface="Arial" panose="020B0604020202020204" pitchFamily="34" charset="0"/>
              <a:buBlip>
                <a:blip r:embed="rId2"/>
              </a:buBlip>
              <a:defRPr/>
            </a:pPr>
            <a:r>
              <a:rPr lang="en-ZA" altLang="en-US" sz="2400" dirty="0"/>
              <a:t>Power failure problems during 2021</a:t>
            </a:r>
          </a:p>
          <a:p>
            <a:pPr eaLnBrk="1" hangingPunct="1">
              <a:lnSpc>
                <a:spcPct val="150000"/>
              </a:lnSpc>
              <a:spcBef>
                <a:spcPts val="1200"/>
              </a:spcBef>
              <a:spcAft>
                <a:spcPts val="1200"/>
              </a:spcAft>
              <a:buClr>
                <a:schemeClr val="accent1"/>
              </a:buClr>
              <a:buSzPct val="90000"/>
              <a:buFont typeface="Arial" panose="020B0604020202020204" pitchFamily="34" charset="0"/>
              <a:buBlip>
                <a:blip r:embed="rId2"/>
              </a:buBlip>
              <a:defRPr/>
            </a:pPr>
            <a:r>
              <a:rPr lang="en-ZA" altLang="en-US" sz="2400" dirty="0"/>
              <a:t>Two separate incidents impacting multiple households  </a:t>
            </a:r>
          </a:p>
          <a:p>
            <a:pPr eaLnBrk="1" hangingPunct="1">
              <a:lnSpc>
                <a:spcPct val="150000"/>
              </a:lnSpc>
              <a:spcBef>
                <a:spcPts val="1200"/>
              </a:spcBef>
              <a:spcAft>
                <a:spcPts val="1200"/>
              </a:spcAft>
              <a:buClr>
                <a:schemeClr val="accent1"/>
              </a:buClr>
              <a:buSzPct val="90000"/>
              <a:buFont typeface="Arial" panose="020B0604020202020204" pitchFamily="34" charset="0"/>
              <a:buBlip>
                <a:blip r:embed="rId2"/>
              </a:buBlip>
              <a:defRPr/>
            </a:pPr>
            <a:r>
              <a:rPr lang="en-ZA" altLang="en-US" sz="2400" dirty="0"/>
              <a:t>Linked to building developments (?)</a:t>
            </a:r>
          </a:p>
          <a:p>
            <a:pPr eaLnBrk="1" hangingPunct="1">
              <a:lnSpc>
                <a:spcPct val="150000"/>
              </a:lnSpc>
              <a:spcBef>
                <a:spcPts val="1200"/>
              </a:spcBef>
              <a:spcAft>
                <a:spcPts val="1200"/>
              </a:spcAft>
              <a:buClr>
                <a:schemeClr val="accent1"/>
              </a:buClr>
              <a:buSzPct val="90000"/>
              <a:buFont typeface="Arial" panose="020B0604020202020204" pitchFamily="34" charset="0"/>
              <a:buBlip>
                <a:blip r:embed="rId2"/>
              </a:buBlip>
              <a:defRPr/>
            </a:pPr>
            <a:r>
              <a:rPr lang="en-ZA" altLang="en-US" sz="2400" dirty="0"/>
              <a:t>Addressed by CoCT as a project (priority)</a:t>
            </a:r>
          </a:p>
          <a:p>
            <a:pPr eaLnBrk="1" hangingPunct="1">
              <a:lnSpc>
                <a:spcPct val="150000"/>
              </a:lnSpc>
              <a:spcBef>
                <a:spcPts val="1200"/>
              </a:spcBef>
              <a:spcAft>
                <a:spcPts val="1200"/>
              </a:spcAft>
              <a:buClr>
                <a:schemeClr val="accent1"/>
              </a:buClr>
              <a:buSzPct val="90000"/>
              <a:buFont typeface="Arial" panose="020B0604020202020204" pitchFamily="34" charset="0"/>
              <a:buBlip>
                <a:blip r:embed="rId2"/>
              </a:buBlip>
              <a:defRPr/>
            </a:pPr>
            <a:r>
              <a:rPr lang="en-ZA" altLang="en-US" sz="2400" dirty="0"/>
              <a:t>In general, responsiveness from CoCT is good.</a:t>
            </a:r>
          </a:p>
          <a:p>
            <a:pPr marL="512763" indent="-512763" eaLnBrk="1" hangingPunct="1">
              <a:lnSpc>
                <a:spcPct val="150000"/>
              </a:lnSpc>
              <a:spcBef>
                <a:spcPts val="1200"/>
              </a:spcBef>
              <a:spcAft>
                <a:spcPts val="1200"/>
              </a:spcAft>
              <a:buClr>
                <a:schemeClr val="accent1"/>
              </a:buClr>
              <a:buSzPct val="90000"/>
              <a:buFont typeface="Wingdings" panose="05000000000000000000" pitchFamily="2" charset="2"/>
              <a:buChar char="§"/>
              <a:defRPr/>
            </a:pPr>
            <a:endParaRPr lang="en-ZA" altLang="en-US" sz="2400" dirty="0"/>
          </a:p>
          <a:p>
            <a:pPr marL="512763" indent="-512763" eaLnBrk="1" hangingPunct="1">
              <a:lnSpc>
                <a:spcPct val="150000"/>
              </a:lnSpc>
              <a:spcBef>
                <a:spcPts val="1200"/>
              </a:spcBef>
              <a:spcAft>
                <a:spcPts val="1200"/>
              </a:spcAft>
              <a:buClr>
                <a:schemeClr val="accent1"/>
              </a:buClr>
              <a:buSzPct val="90000"/>
              <a:buFont typeface="Wingdings" panose="05000000000000000000" pitchFamily="2" charset="2"/>
              <a:buChar char="§"/>
              <a:defRPr/>
            </a:pPr>
            <a:endParaRPr lang="en-ZA" altLang="en-US" sz="2400" dirty="0"/>
          </a:p>
          <a:p>
            <a:pPr marL="801688" lvl="1" indent="-266700" eaLnBrk="1" hangingPunct="1">
              <a:lnSpc>
                <a:spcPct val="150000"/>
              </a:lnSpc>
              <a:spcBef>
                <a:spcPts val="1200"/>
              </a:spcBef>
              <a:spcAft>
                <a:spcPts val="1200"/>
              </a:spcAft>
              <a:buClr>
                <a:schemeClr val="accent1"/>
              </a:buClr>
              <a:buSzPct val="90000"/>
              <a:buFont typeface="Wingdings" panose="05000000000000000000" pitchFamily="2" charset="2"/>
              <a:buChar char="§"/>
              <a:defRPr/>
            </a:pPr>
            <a:endParaRPr lang="en-ZA" altLang="en-US" sz="2400" dirty="0"/>
          </a:p>
        </p:txBody>
      </p:sp>
      <p:sp>
        <p:nvSpPr>
          <p:cNvPr id="18436" name="Slide Number Placeholder 3">
            <a:extLst>
              <a:ext uri="{FF2B5EF4-FFF2-40B4-BE49-F238E27FC236}">
                <a16:creationId xmlns:a16="http://schemas.microsoft.com/office/drawing/2014/main" id="{B33B5D88-4C67-467A-9090-5379B51FC145}"/>
              </a:ext>
            </a:extLst>
          </p:cNvPr>
          <p:cNvSpPr txBox="1">
            <a:spLocks noChangeArrowheads="1"/>
          </p:cNvSpPr>
          <p:nvPr/>
        </p:nvSpPr>
        <p:spPr bwMode="auto">
          <a:xfrm>
            <a:off x="9226550" y="6192838"/>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4213" indent="-2270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29689380-27A1-4D17-9F8C-3A97984507E8}" type="slidenum">
              <a:rPr lang="en-ZA" altLang="en-US" sz="1000"/>
              <a:pPr algn="r" eaLnBrk="1" hangingPunct="1">
                <a:lnSpc>
                  <a:spcPct val="100000"/>
                </a:lnSpc>
                <a:spcBef>
                  <a:spcPct val="0"/>
                </a:spcBef>
                <a:buFontTx/>
                <a:buNone/>
              </a:pPr>
              <a:t>24</a:t>
            </a:fld>
            <a:endParaRPr lang="en-ZA" altLang="en-US" sz="1000"/>
          </a:p>
        </p:txBody>
      </p:sp>
      <p:pic>
        <p:nvPicPr>
          <p:cNvPr id="18437" name="Picture 7" descr="Electrical Safety [Questions &amp;amp; Answers] | Creative Safety Supply">
            <a:extLst>
              <a:ext uri="{FF2B5EF4-FFF2-40B4-BE49-F238E27FC236}">
                <a16:creationId xmlns:a16="http://schemas.microsoft.com/office/drawing/2014/main" id="{EECBF2C5-4B50-4CDF-8600-1D40E75C414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69" r="4724" b="14745"/>
          <a:stretch>
            <a:fillRect/>
          </a:stretch>
        </p:blipFill>
        <p:spPr bwMode="auto">
          <a:xfrm>
            <a:off x="7583488" y="2992438"/>
            <a:ext cx="422433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1A57A90-623B-45E5-ADDC-6B28F6C0EF2D}"/>
              </a:ext>
            </a:extLst>
          </p:cNvPr>
          <p:cNvSpPr>
            <a:spLocks noGrp="1" noChangeArrowheads="1"/>
          </p:cNvSpPr>
          <p:nvPr>
            <p:ph type="title"/>
          </p:nvPr>
        </p:nvSpPr>
        <p:spPr>
          <a:xfrm>
            <a:off x="579438" y="471488"/>
            <a:ext cx="10515600" cy="830262"/>
          </a:xfrm>
        </p:spPr>
        <p:txBody>
          <a:bodyPr/>
          <a:lstStyle/>
          <a:p>
            <a:pPr eaLnBrk="1" hangingPunct="1"/>
            <a:r>
              <a:rPr lang="en-ZA" altLang="en-US" dirty="0"/>
              <a:t>5.3d   Sewerage</a:t>
            </a:r>
            <a:endParaRPr lang="en-ZA" altLang="en-US" sz="2200" dirty="0"/>
          </a:p>
        </p:txBody>
      </p:sp>
      <p:sp>
        <p:nvSpPr>
          <p:cNvPr id="19459" name="Text Placeholder 2">
            <a:extLst>
              <a:ext uri="{FF2B5EF4-FFF2-40B4-BE49-F238E27FC236}">
                <a16:creationId xmlns:a16="http://schemas.microsoft.com/office/drawing/2014/main" id="{1908A5E4-4D71-440F-A570-3D156F30557F}"/>
              </a:ext>
            </a:extLst>
          </p:cNvPr>
          <p:cNvSpPr>
            <a:spLocks noGrp="1" noChangeArrowheads="1"/>
          </p:cNvSpPr>
          <p:nvPr>
            <p:ph type="body" sz="quarter" idx="10"/>
          </p:nvPr>
        </p:nvSpPr>
        <p:spPr>
          <a:xfrm>
            <a:off x="609600" y="1771650"/>
            <a:ext cx="7448550" cy="4614863"/>
          </a:xfrm>
        </p:spPr>
        <p:txBody>
          <a:bodyPr/>
          <a:lstStyle/>
          <a:p>
            <a:pPr eaLnBrk="1" hangingPunct="1">
              <a:lnSpc>
                <a:spcPct val="150000"/>
              </a:lnSpc>
              <a:spcBef>
                <a:spcPts val="900"/>
              </a:spcBef>
              <a:spcAft>
                <a:spcPts val="900"/>
              </a:spcAft>
              <a:buClr>
                <a:schemeClr val="accent1"/>
              </a:buClr>
              <a:buSzPct val="90000"/>
              <a:buFont typeface="Arial" panose="020B0604020202020204" pitchFamily="34" charset="0"/>
              <a:buBlip>
                <a:blip r:embed="rId2"/>
              </a:buBlip>
              <a:defRPr/>
            </a:pPr>
            <a:r>
              <a:rPr lang="en-ZA" altLang="en-US" sz="2400" dirty="0"/>
              <a:t>Increasing number of sewerage leaks</a:t>
            </a:r>
          </a:p>
          <a:p>
            <a:pPr eaLnBrk="1" hangingPunct="1">
              <a:lnSpc>
                <a:spcPct val="150000"/>
              </a:lnSpc>
              <a:spcBef>
                <a:spcPts val="900"/>
              </a:spcBef>
              <a:spcAft>
                <a:spcPts val="900"/>
              </a:spcAft>
              <a:buClr>
                <a:schemeClr val="accent1"/>
              </a:buClr>
              <a:buSzPct val="90000"/>
              <a:buFont typeface="Arial" panose="020B0604020202020204" pitchFamily="34" charset="0"/>
              <a:buBlip>
                <a:blip r:embed="rId2"/>
              </a:buBlip>
              <a:defRPr/>
            </a:pPr>
            <a:r>
              <a:rPr lang="en-ZA" altLang="en-US" sz="2400" dirty="0"/>
              <a:t>21 (notified) faults over the past 20 months  </a:t>
            </a:r>
          </a:p>
          <a:p>
            <a:pPr eaLnBrk="1" hangingPunct="1">
              <a:lnSpc>
                <a:spcPct val="150000"/>
              </a:lnSpc>
              <a:spcBef>
                <a:spcPts val="900"/>
              </a:spcBef>
              <a:spcAft>
                <a:spcPts val="900"/>
              </a:spcAft>
              <a:buClr>
                <a:schemeClr val="accent1"/>
              </a:buClr>
              <a:buSzPct val="90000"/>
              <a:buFont typeface="Arial" panose="020B0604020202020204" pitchFamily="34" charset="0"/>
              <a:buBlip>
                <a:blip r:embed="rId2"/>
              </a:buBlip>
              <a:defRPr/>
            </a:pPr>
            <a:r>
              <a:rPr lang="en-ZA" altLang="en-US" sz="2400" dirty="0"/>
              <a:t>CoCT fixes most faults promptly</a:t>
            </a:r>
          </a:p>
          <a:p>
            <a:pPr eaLnBrk="1" hangingPunct="1">
              <a:lnSpc>
                <a:spcPct val="150000"/>
              </a:lnSpc>
              <a:spcBef>
                <a:spcPts val="900"/>
              </a:spcBef>
              <a:spcAft>
                <a:spcPts val="900"/>
              </a:spcAft>
              <a:buClr>
                <a:schemeClr val="accent1"/>
              </a:buClr>
              <a:buSzPct val="90000"/>
              <a:buFont typeface="Arial" panose="020B0604020202020204" pitchFamily="34" charset="0"/>
              <a:buBlip>
                <a:blip r:embed="rId2"/>
              </a:buBlip>
              <a:defRPr/>
            </a:pPr>
            <a:r>
              <a:rPr lang="en-ZA" altLang="en-US" sz="2400" dirty="0"/>
              <a:t>LSRA Infrastructure sub-committee</a:t>
            </a:r>
          </a:p>
          <a:p>
            <a:pPr marL="984250" lvl="1" indent="-447675" eaLnBrk="1" hangingPunct="1">
              <a:lnSpc>
                <a:spcPct val="150000"/>
              </a:lnSpc>
              <a:spcBef>
                <a:spcPts val="900"/>
              </a:spcBef>
              <a:spcAft>
                <a:spcPts val="900"/>
              </a:spcAft>
              <a:buClr>
                <a:schemeClr val="accent1"/>
              </a:buClr>
              <a:buSzPct val="90000"/>
              <a:buFont typeface="Calibri" panose="020F0502020204030204" pitchFamily="34" charset="0"/>
              <a:buChar char="―"/>
              <a:defRPr/>
            </a:pPr>
            <a:r>
              <a:rPr lang="en-ZA" altLang="en-US" sz="1800" dirty="0"/>
              <a:t>Project to work with  the City to provide preventative maintenance</a:t>
            </a:r>
          </a:p>
          <a:p>
            <a:pPr marL="984250" lvl="1" indent="-447675" eaLnBrk="1" hangingPunct="1">
              <a:lnSpc>
                <a:spcPct val="150000"/>
              </a:lnSpc>
              <a:spcBef>
                <a:spcPts val="900"/>
              </a:spcBef>
              <a:spcAft>
                <a:spcPts val="900"/>
              </a:spcAft>
              <a:buClr>
                <a:schemeClr val="accent1"/>
              </a:buClr>
              <a:buSzPct val="90000"/>
              <a:buFont typeface="Calibri" panose="020F0502020204030204" pitchFamily="34" charset="0"/>
              <a:buChar char="―"/>
              <a:defRPr/>
            </a:pPr>
            <a:r>
              <a:rPr lang="en-ZA" altLang="en-US" sz="1800" dirty="0"/>
              <a:t>Budget, Practical implementation with the City</a:t>
            </a:r>
          </a:p>
          <a:p>
            <a:pPr marL="512763" indent="-512763" eaLnBrk="1" hangingPunct="1">
              <a:lnSpc>
                <a:spcPct val="150000"/>
              </a:lnSpc>
              <a:spcBef>
                <a:spcPct val="0"/>
              </a:spcBef>
              <a:buClr>
                <a:schemeClr val="accent1"/>
              </a:buClr>
              <a:buSzPct val="90000"/>
              <a:buFont typeface="Wingdings" panose="05000000000000000000" pitchFamily="2" charset="2"/>
              <a:buChar char="§"/>
              <a:defRPr/>
            </a:pPr>
            <a:endParaRPr lang="en-ZA" altLang="en-US" sz="2400" dirty="0"/>
          </a:p>
          <a:p>
            <a:pPr marL="512763" indent="-512763" eaLnBrk="1" hangingPunct="1">
              <a:lnSpc>
                <a:spcPct val="150000"/>
              </a:lnSpc>
              <a:spcBef>
                <a:spcPct val="0"/>
              </a:spcBef>
              <a:buClr>
                <a:schemeClr val="accent1"/>
              </a:buClr>
              <a:buSzPct val="90000"/>
              <a:buFont typeface="Wingdings" panose="05000000000000000000" pitchFamily="2" charset="2"/>
              <a:buChar char="§"/>
              <a:defRPr/>
            </a:pPr>
            <a:endParaRPr lang="en-ZA" altLang="en-US" sz="2400" dirty="0"/>
          </a:p>
          <a:p>
            <a:pPr marL="801688" lvl="1" indent="-266700" eaLnBrk="1" hangingPunct="1">
              <a:lnSpc>
                <a:spcPct val="150000"/>
              </a:lnSpc>
              <a:spcBef>
                <a:spcPct val="0"/>
              </a:spcBef>
              <a:buClr>
                <a:schemeClr val="accent1"/>
              </a:buClr>
              <a:buSzPct val="90000"/>
              <a:buFont typeface="Wingdings" panose="05000000000000000000" pitchFamily="2" charset="2"/>
              <a:buChar char="§"/>
              <a:defRPr/>
            </a:pPr>
            <a:endParaRPr lang="en-ZA" altLang="en-US" sz="2400" dirty="0"/>
          </a:p>
        </p:txBody>
      </p:sp>
      <p:sp>
        <p:nvSpPr>
          <p:cNvPr id="19460" name="Slide Number Placeholder 3">
            <a:extLst>
              <a:ext uri="{FF2B5EF4-FFF2-40B4-BE49-F238E27FC236}">
                <a16:creationId xmlns:a16="http://schemas.microsoft.com/office/drawing/2014/main" id="{2F57FD08-CB2C-46F4-9588-1A9CCB434435}"/>
              </a:ext>
            </a:extLst>
          </p:cNvPr>
          <p:cNvSpPr txBox="1">
            <a:spLocks noChangeArrowheads="1"/>
          </p:cNvSpPr>
          <p:nvPr/>
        </p:nvSpPr>
        <p:spPr bwMode="auto">
          <a:xfrm>
            <a:off x="9226550" y="6192838"/>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4213" indent="-2270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CAF972DF-4302-421D-83B0-0BCAAC730700}" type="slidenum">
              <a:rPr lang="en-ZA" altLang="en-US" sz="1000"/>
              <a:pPr algn="r" eaLnBrk="1" hangingPunct="1">
                <a:lnSpc>
                  <a:spcPct val="100000"/>
                </a:lnSpc>
                <a:spcBef>
                  <a:spcPct val="0"/>
                </a:spcBef>
                <a:buFontTx/>
                <a:buNone/>
              </a:pPr>
              <a:t>25</a:t>
            </a:fld>
            <a:endParaRPr lang="en-ZA" altLang="en-US" sz="1000"/>
          </a:p>
        </p:txBody>
      </p:sp>
      <p:pic>
        <p:nvPicPr>
          <p:cNvPr id="19461" name="Picture 7" descr="Sewer Cartoon HD Stock Images | Shutterstock">
            <a:extLst>
              <a:ext uri="{FF2B5EF4-FFF2-40B4-BE49-F238E27FC236}">
                <a16:creationId xmlns:a16="http://schemas.microsoft.com/office/drawing/2014/main" id="{CEB69FD4-E812-442F-B9D6-7E8D2F47B0C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606"/>
          <a:stretch>
            <a:fillRect/>
          </a:stretch>
        </p:blipFill>
        <p:spPr bwMode="auto">
          <a:xfrm>
            <a:off x="6956425" y="2227263"/>
            <a:ext cx="479901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1F50780-B529-40AC-9B1D-2149C17360FC}"/>
              </a:ext>
            </a:extLst>
          </p:cNvPr>
          <p:cNvSpPr>
            <a:spLocks noGrp="1" noChangeArrowheads="1"/>
          </p:cNvSpPr>
          <p:nvPr>
            <p:ph type="title"/>
          </p:nvPr>
        </p:nvSpPr>
        <p:spPr>
          <a:xfrm>
            <a:off x="579438" y="471488"/>
            <a:ext cx="10515600" cy="830262"/>
          </a:xfrm>
        </p:spPr>
        <p:txBody>
          <a:bodyPr/>
          <a:lstStyle/>
          <a:p>
            <a:pPr eaLnBrk="1" hangingPunct="1"/>
            <a:r>
              <a:rPr lang="en-ZA" altLang="en-US" dirty="0"/>
              <a:t>5.3e   Water</a:t>
            </a:r>
            <a:endParaRPr lang="en-ZA" altLang="en-US" sz="2200" dirty="0"/>
          </a:p>
        </p:txBody>
      </p:sp>
      <p:sp>
        <p:nvSpPr>
          <p:cNvPr id="18435" name="Text Placeholder 2">
            <a:extLst>
              <a:ext uri="{FF2B5EF4-FFF2-40B4-BE49-F238E27FC236}">
                <a16:creationId xmlns:a16="http://schemas.microsoft.com/office/drawing/2014/main" id="{A7E34976-FD8F-4CBC-843F-9F68D6654FCE}"/>
              </a:ext>
            </a:extLst>
          </p:cNvPr>
          <p:cNvSpPr>
            <a:spLocks noGrp="1" noChangeArrowheads="1"/>
          </p:cNvSpPr>
          <p:nvPr>
            <p:ph type="body" sz="quarter" idx="10"/>
          </p:nvPr>
        </p:nvSpPr>
        <p:spPr>
          <a:xfrm>
            <a:off x="609600" y="1493838"/>
            <a:ext cx="7043738" cy="4614862"/>
          </a:xfrm>
        </p:spPr>
        <p:txBody>
          <a:bodyPr>
            <a:normAutofit fontScale="92500" lnSpcReduction="20000"/>
          </a:bodyPr>
          <a:lstStyle/>
          <a:p>
            <a:pPr eaLnBrk="1" hangingPunct="1">
              <a:lnSpc>
                <a:spcPct val="150000"/>
              </a:lnSpc>
              <a:spcBef>
                <a:spcPct val="0"/>
              </a:spcBef>
              <a:buClr>
                <a:schemeClr val="accent1"/>
              </a:buClr>
              <a:buSzPct val="120000"/>
              <a:buFont typeface="Arial" panose="020B0604020202020204" pitchFamily="34" charset="0"/>
              <a:buBlip>
                <a:blip r:embed="rId2"/>
              </a:buBlip>
              <a:defRPr/>
            </a:pPr>
            <a:r>
              <a:rPr lang="en-ZA" altLang="en-US" sz="2600" dirty="0"/>
              <a:t>Increasing number of water faults (burst pipes)</a:t>
            </a:r>
          </a:p>
          <a:p>
            <a:pPr eaLnBrk="1" hangingPunct="1">
              <a:lnSpc>
                <a:spcPct val="150000"/>
              </a:lnSpc>
              <a:spcBef>
                <a:spcPct val="0"/>
              </a:spcBef>
              <a:buClr>
                <a:schemeClr val="accent1"/>
              </a:buClr>
              <a:buSzPct val="120000"/>
              <a:buFont typeface="Arial" panose="020B0604020202020204" pitchFamily="34" charset="0"/>
              <a:buBlip>
                <a:blip r:embed="rId2"/>
              </a:buBlip>
              <a:defRPr/>
            </a:pPr>
            <a:endParaRPr lang="en-ZA" altLang="en-US" sz="2600" dirty="0"/>
          </a:p>
          <a:p>
            <a:pPr eaLnBrk="1" hangingPunct="1">
              <a:lnSpc>
                <a:spcPct val="150000"/>
              </a:lnSpc>
              <a:spcBef>
                <a:spcPct val="0"/>
              </a:spcBef>
              <a:buClr>
                <a:schemeClr val="accent1"/>
              </a:buClr>
              <a:buSzPct val="120000"/>
              <a:buFont typeface="Arial" panose="020B0604020202020204" pitchFamily="34" charset="0"/>
              <a:buBlip>
                <a:blip r:embed="rId2"/>
              </a:buBlip>
              <a:defRPr/>
            </a:pPr>
            <a:r>
              <a:rPr lang="en-ZA" altLang="en-US" sz="2600" dirty="0"/>
              <a:t>36 (notified) faults since January 2021  </a:t>
            </a:r>
          </a:p>
          <a:p>
            <a:pPr eaLnBrk="1" hangingPunct="1">
              <a:lnSpc>
                <a:spcPct val="150000"/>
              </a:lnSpc>
              <a:spcBef>
                <a:spcPct val="0"/>
              </a:spcBef>
              <a:buClr>
                <a:schemeClr val="accent1"/>
              </a:buClr>
              <a:buSzPct val="120000"/>
              <a:buFont typeface="Arial" panose="020B0604020202020204" pitchFamily="34" charset="0"/>
              <a:buBlip>
                <a:blip r:embed="rId2"/>
              </a:buBlip>
              <a:defRPr/>
            </a:pPr>
            <a:endParaRPr lang="en-ZA" altLang="en-US" sz="2600" dirty="0"/>
          </a:p>
          <a:p>
            <a:pPr eaLnBrk="1" hangingPunct="1">
              <a:lnSpc>
                <a:spcPct val="150000"/>
              </a:lnSpc>
              <a:spcBef>
                <a:spcPct val="0"/>
              </a:spcBef>
              <a:buClr>
                <a:schemeClr val="accent1"/>
              </a:buClr>
              <a:buSzPct val="120000"/>
              <a:buFont typeface="Arial" panose="020B0604020202020204" pitchFamily="34" charset="0"/>
              <a:buBlip>
                <a:blip r:embed="rId2"/>
              </a:buBlip>
              <a:defRPr/>
            </a:pPr>
            <a:r>
              <a:rPr lang="en-ZA" altLang="en-US" sz="2600" dirty="0"/>
              <a:t>CoCT fixes most faults promptly</a:t>
            </a:r>
          </a:p>
          <a:p>
            <a:pPr eaLnBrk="1" hangingPunct="1">
              <a:lnSpc>
                <a:spcPct val="150000"/>
              </a:lnSpc>
              <a:spcBef>
                <a:spcPct val="0"/>
              </a:spcBef>
              <a:buClr>
                <a:schemeClr val="accent1"/>
              </a:buClr>
              <a:buSzPct val="120000"/>
              <a:buFont typeface="Arial" panose="020B0604020202020204" pitchFamily="34" charset="0"/>
              <a:buBlip>
                <a:blip r:embed="rId2"/>
              </a:buBlip>
              <a:defRPr/>
            </a:pPr>
            <a:endParaRPr lang="en-ZA" altLang="en-US" sz="2600" dirty="0"/>
          </a:p>
          <a:p>
            <a:pPr eaLnBrk="1" hangingPunct="1">
              <a:lnSpc>
                <a:spcPct val="150000"/>
              </a:lnSpc>
              <a:spcBef>
                <a:spcPct val="0"/>
              </a:spcBef>
              <a:buClr>
                <a:schemeClr val="accent1"/>
              </a:buClr>
              <a:buSzPct val="120000"/>
              <a:buFont typeface="Arial" panose="020B0604020202020204" pitchFamily="34" charset="0"/>
              <a:buBlip>
                <a:blip r:embed="rId2"/>
              </a:buBlip>
              <a:defRPr/>
            </a:pPr>
            <a:r>
              <a:rPr lang="en-ZA" altLang="en-US" sz="2600" dirty="0"/>
              <a:t>The Community  Water Crisis </a:t>
            </a:r>
            <a:r>
              <a:rPr lang="en-ZA" altLang="en-US" sz="1800" dirty="0"/>
              <a:t>(14 – 21 Nov 2021 and 2 – 4 Dec 2021)</a:t>
            </a:r>
          </a:p>
          <a:p>
            <a:pPr marL="984250" lvl="1" indent="-447675" eaLnBrk="1" hangingPunct="1">
              <a:lnSpc>
                <a:spcPct val="150000"/>
              </a:lnSpc>
              <a:spcBef>
                <a:spcPct val="0"/>
              </a:spcBef>
              <a:buClr>
                <a:schemeClr val="accent1"/>
              </a:buClr>
              <a:buSzPct val="90000"/>
              <a:buFont typeface="Calibri" panose="020F0502020204030204" pitchFamily="34" charset="0"/>
              <a:buChar char="―"/>
              <a:defRPr/>
            </a:pPr>
            <a:r>
              <a:rPr lang="en-ZA" altLang="en-US" sz="1800" dirty="0"/>
              <a:t>Councillor: Public Open Day (08 December 2021)</a:t>
            </a:r>
          </a:p>
          <a:p>
            <a:pPr marL="801688" lvl="1" indent="-266700" eaLnBrk="1" hangingPunct="1">
              <a:lnSpc>
                <a:spcPct val="150000"/>
              </a:lnSpc>
              <a:spcBef>
                <a:spcPct val="0"/>
              </a:spcBef>
              <a:buClr>
                <a:schemeClr val="accent1"/>
              </a:buClr>
              <a:buSzPct val="90000"/>
              <a:buFont typeface="Wingdings" panose="05000000000000000000" pitchFamily="2" charset="2"/>
              <a:buChar char="§"/>
              <a:defRPr/>
            </a:pPr>
            <a:endParaRPr lang="en-ZA" altLang="en-US" sz="2400" dirty="0"/>
          </a:p>
        </p:txBody>
      </p:sp>
      <p:sp>
        <p:nvSpPr>
          <p:cNvPr id="20484" name="Slide Number Placeholder 3">
            <a:extLst>
              <a:ext uri="{FF2B5EF4-FFF2-40B4-BE49-F238E27FC236}">
                <a16:creationId xmlns:a16="http://schemas.microsoft.com/office/drawing/2014/main" id="{CB6620F4-E69B-4F88-B80A-D7C1B395C5D1}"/>
              </a:ext>
            </a:extLst>
          </p:cNvPr>
          <p:cNvSpPr txBox="1">
            <a:spLocks noChangeArrowheads="1"/>
          </p:cNvSpPr>
          <p:nvPr/>
        </p:nvSpPr>
        <p:spPr bwMode="auto">
          <a:xfrm>
            <a:off x="9226550" y="6192838"/>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4213" indent="-2270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89F26E85-463B-454C-8D62-F0CA78E9FC0D}" type="slidenum">
              <a:rPr lang="en-ZA" altLang="en-US" sz="1000"/>
              <a:pPr algn="r" eaLnBrk="1" hangingPunct="1">
                <a:lnSpc>
                  <a:spcPct val="100000"/>
                </a:lnSpc>
                <a:spcBef>
                  <a:spcPct val="0"/>
                </a:spcBef>
                <a:buFontTx/>
                <a:buNone/>
              </a:pPr>
              <a:t>26</a:t>
            </a:fld>
            <a:endParaRPr lang="en-ZA" altLang="en-US" sz="1000"/>
          </a:p>
        </p:txBody>
      </p:sp>
      <p:grpSp>
        <p:nvGrpSpPr>
          <p:cNvPr id="20485" name="Group 1">
            <a:extLst>
              <a:ext uri="{FF2B5EF4-FFF2-40B4-BE49-F238E27FC236}">
                <a16:creationId xmlns:a16="http://schemas.microsoft.com/office/drawing/2014/main" id="{5939351E-8BC1-4C58-98D2-F0D9B9FA4E2D}"/>
              </a:ext>
            </a:extLst>
          </p:cNvPr>
          <p:cNvGrpSpPr>
            <a:grpSpLocks/>
          </p:cNvGrpSpPr>
          <p:nvPr/>
        </p:nvGrpSpPr>
        <p:grpSpPr bwMode="auto">
          <a:xfrm>
            <a:off x="7662863" y="1617663"/>
            <a:ext cx="3836987" cy="4849812"/>
            <a:chOff x="7672389" y="1459429"/>
            <a:chExt cx="3837124" cy="4849609"/>
          </a:xfrm>
        </p:grpSpPr>
        <p:pic>
          <p:nvPicPr>
            <p:cNvPr id="20486" name="Picture 11" descr="2016 Cartoon Calendar | WSP">
              <a:extLst>
                <a:ext uri="{FF2B5EF4-FFF2-40B4-BE49-F238E27FC236}">
                  <a16:creationId xmlns:a16="http://schemas.microsoft.com/office/drawing/2014/main" id="{CA881CD2-0228-42A7-9024-7977265FE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389" y="1459429"/>
              <a:ext cx="3837124" cy="271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artoon Tap Water Vector Images (over 2,000)">
              <a:extLst>
                <a:ext uri="{FF2B5EF4-FFF2-40B4-BE49-F238E27FC236}">
                  <a16:creationId xmlns:a16="http://schemas.microsoft.com/office/drawing/2014/main" id="{C2FC8D3D-0091-4BA0-97A2-616B75F85FC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1830" y="3707297"/>
              <a:ext cx="2476858" cy="260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9CA1-E21B-4323-B952-B598EFDC63A8}"/>
              </a:ext>
            </a:extLst>
          </p:cNvPr>
          <p:cNvSpPr>
            <a:spLocks noGrp="1"/>
          </p:cNvSpPr>
          <p:nvPr>
            <p:ph type="title"/>
          </p:nvPr>
        </p:nvSpPr>
        <p:spPr/>
        <p:txBody>
          <a:bodyPr/>
          <a:lstStyle/>
          <a:p>
            <a:r>
              <a:rPr lang="en-ZA" dirty="0"/>
              <a:t>6.   Finance</a:t>
            </a:r>
          </a:p>
        </p:txBody>
      </p:sp>
      <p:sp>
        <p:nvSpPr>
          <p:cNvPr id="4" name="TextBox 3">
            <a:extLst>
              <a:ext uri="{FF2B5EF4-FFF2-40B4-BE49-F238E27FC236}">
                <a16:creationId xmlns:a16="http://schemas.microsoft.com/office/drawing/2014/main" id="{DDEE6E9E-AC12-2B41-8A59-C47703D93A2F}"/>
              </a:ext>
            </a:extLst>
          </p:cNvPr>
          <p:cNvSpPr txBox="1"/>
          <p:nvPr/>
        </p:nvSpPr>
        <p:spPr>
          <a:xfrm>
            <a:off x="1414272" y="5925312"/>
            <a:ext cx="2280240" cy="369332"/>
          </a:xfrm>
          <a:prstGeom prst="rect">
            <a:avLst/>
          </a:prstGeom>
          <a:noFill/>
        </p:spPr>
        <p:txBody>
          <a:bodyPr wrap="none" rtlCol="0">
            <a:spAutoFit/>
          </a:bodyPr>
          <a:lstStyle/>
          <a:p>
            <a:r>
              <a:rPr lang="en-US" dirty="0"/>
              <a:t>Presented by Ian Scott</a:t>
            </a:r>
          </a:p>
        </p:txBody>
      </p:sp>
    </p:spTree>
    <p:extLst>
      <p:ext uri="{BB962C8B-B14F-4D97-AF65-F5344CB8AC3E}">
        <p14:creationId xmlns:p14="http://schemas.microsoft.com/office/powerpoint/2010/main" val="3817257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6.1   Annual Financials</a:t>
            </a:r>
            <a:endParaRPr lang="en-ZA" sz="2200" dirty="0"/>
          </a:p>
        </p:txBody>
      </p:sp>
      <p:sp>
        <p:nvSpPr>
          <p:cNvPr id="3" name="Text Placeholder 2">
            <a:extLst>
              <a:ext uri="{FF2B5EF4-FFF2-40B4-BE49-F238E27FC236}">
                <a16:creationId xmlns:a16="http://schemas.microsoft.com/office/drawing/2014/main" id="{D4B7909D-D5CF-4CD8-9906-416EA5CE7356}"/>
              </a:ext>
            </a:extLst>
          </p:cNvPr>
          <p:cNvSpPr>
            <a:spLocks noGrp="1"/>
          </p:cNvSpPr>
          <p:nvPr>
            <p:ph type="body" sz="quarter" idx="10"/>
          </p:nvPr>
        </p:nvSpPr>
        <p:spPr/>
        <p:txBody>
          <a:bodyPr>
            <a:normAutofit/>
          </a:bodyPr>
          <a:lstStyle/>
          <a:p>
            <a:pPr>
              <a:lnSpc>
                <a:spcPct val="150000"/>
              </a:lnSpc>
            </a:pPr>
            <a:r>
              <a:rPr lang="en-ZA" dirty="0"/>
              <a:t>Clean Audit Report</a:t>
            </a:r>
          </a:p>
          <a:p>
            <a:pPr>
              <a:lnSpc>
                <a:spcPct val="150000"/>
              </a:lnSpc>
            </a:pPr>
            <a:r>
              <a:rPr lang="en-ZA" dirty="0"/>
              <a:t>Income Tax Exempt</a:t>
            </a:r>
          </a:p>
          <a:p>
            <a:pPr>
              <a:lnSpc>
                <a:spcPct val="150000"/>
              </a:lnSpc>
            </a:pPr>
            <a:r>
              <a:rPr lang="en-ZA" dirty="0"/>
              <a:t>Donations received for tree removal &amp; specific cameras</a:t>
            </a:r>
          </a:p>
          <a:p>
            <a:pPr>
              <a:lnSpc>
                <a:spcPct val="150000"/>
              </a:lnSpc>
            </a:pPr>
            <a:r>
              <a:rPr lang="en-ZA" dirty="0"/>
              <a:t>Retained income for the year of R1 085 967</a:t>
            </a:r>
          </a:p>
          <a:p>
            <a:pPr>
              <a:lnSpc>
                <a:spcPct val="150000"/>
              </a:lnSpc>
            </a:pPr>
            <a:r>
              <a:rPr lang="en-ZA" dirty="0"/>
              <a:t>Cash reserves of R981 579 representing:</a:t>
            </a:r>
          </a:p>
          <a:p>
            <a:pPr>
              <a:lnSpc>
                <a:spcPct val="150000"/>
              </a:lnSpc>
            </a:pPr>
            <a:r>
              <a:rPr lang="en-ZA" sz="2200" dirty="0"/>
              <a:t>Two month levy reserve and uncommitted Cash</a:t>
            </a:r>
          </a:p>
        </p:txBody>
      </p:sp>
      <p:pic>
        <p:nvPicPr>
          <p:cNvPr id="10" name="Picture 9">
            <a:extLst>
              <a:ext uri="{FF2B5EF4-FFF2-40B4-BE49-F238E27FC236}">
                <a16:creationId xmlns:a16="http://schemas.microsoft.com/office/drawing/2014/main" id="{673FDDDB-6027-4626-81BC-979BE08D6869}"/>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03375" y="4058194"/>
            <a:ext cx="3440661" cy="2408463"/>
          </a:xfrm>
          <a:prstGeom prst="rect">
            <a:avLst/>
          </a:prstGeom>
        </p:spPr>
      </p:pic>
      <p:sp>
        <p:nvSpPr>
          <p:cNvPr id="6" name="Slide Number Placeholder 3">
            <a:extLst>
              <a:ext uri="{FF2B5EF4-FFF2-40B4-BE49-F238E27FC236}">
                <a16:creationId xmlns:a16="http://schemas.microsoft.com/office/drawing/2014/main" id="{609922B4-4E22-4B0B-92EF-064BB1AE285F}"/>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28</a:t>
            </a:fld>
            <a:endParaRPr lang="en-ZA" sz="1000" dirty="0"/>
          </a:p>
        </p:txBody>
      </p:sp>
    </p:spTree>
    <p:extLst>
      <p:ext uri="{BB962C8B-B14F-4D97-AF65-F5344CB8AC3E}">
        <p14:creationId xmlns:p14="http://schemas.microsoft.com/office/powerpoint/2010/main" val="2663290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B7909D-D5CF-4CD8-9906-416EA5CE7356}"/>
              </a:ext>
            </a:extLst>
          </p:cNvPr>
          <p:cNvSpPr>
            <a:spLocks noGrp="1"/>
          </p:cNvSpPr>
          <p:nvPr>
            <p:ph type="body" sz="quarter" idx="10"/>
          </p:nvPr>
        </p:nvSpPr>
        <p:spPr>
          <a:xfrm>
            <a:off x="609600" y="1450604"/>
            <a:ext cx="11064875" cy="4871811"/>
          </a:xfrm>
        </p:spPr>
        <p:txBody>
          <a:bodyPr>
            <a:normAutofit lnSpcReduction="10000"/>
          </a:bodyPr>
          <a:lstStyle/>
          <a:p>
            <a:pPr marL="285750" indent="-285750">
              <a:spcBef>
                <a:spcPts val="600"/>
              </a:spcBef>
              <a:spcAft>
                <a:spcPts val="600"/>
              </a:spcAft>
            </a:pPr>
            <a:r>
              <a:rPr lang="en-US" dirty="0"/>
              <a:t>The Financial Year runs from  01 July - 30 June </a:t>
            </a:r>
          </a:p>
          <a:p>
            <a:pPr marL="285750" indent="-285750">
              <a:spcBef>
                <a:spcPts val="1200"/>
              </a:spcBef>
              <a:spcAft>
                <a:spcPts val="600"/>
              </a:spcAft>
            </a:pPr>
            <a:r>
              <a:rPr lang="en-US" dirty="0"/>
              <a:t>Additional rates are determined every 5 years through a detailed process: </a:t>
            </a:r>
          </a:p>
          <a:p>
            <a:pPr marL="574675" lvl="1" indent="-285750"/>
            <a:r>
              <a:rPr lang="en-US" sz="2200" dirty="0"/>
              <a:t>5-year Business &amp; Implementation Plan</a:t>
            </a:r>
          </a:p>
          <a:p>
            <a:pPr marL="574675" lvl="1" indent="-285750"/>
            <a:r>
              <a:rPr lang="en-US" sz="2200" dirty="0"/>
              <a:t>5-year Budget</a:t>
            </a:r>
          </a:p>
          <a:p>
            <a:pPr marL="285750" indent="-285750">
              <a:spcBef>
                <a:spcPts val="1800"/>
              </a:spcBef>
              <a:spcAft>
                <a:spcPts val="600"/>
              </a:spcAft>
            </a:pPr>
            <a:r>
              <a:rPr lang="en-US" dirty="0"/>
              <a:t>Budgeting is done on a Cash Flow basis with </a:t>
            </a:r>
            <a:r>
              <a:rPr lang="en-US" b="1" i="1" dirty="0">
                <a:solidFill>
                  <a:schemeClr val="accent1"/>
                </a:solidFill>
              </a:rPr>
              <a:t>Income = Expenses + Capex</a:t>
            </a:r>
          </a:p>
          <a:p>
            <a:pPr marL="285750" indent="-285750">
              <a:spcBef>
                <a:spcPts val="1200"/>
              </a:spcBef>
              <a:spcAft>
                <a:spcPts val="600"/>
              </a:spcAft>
            </a:pPr>
            <a:r>
              <a:rPr lang="en-US" dirty="0"/>
              <a:t>The approval process is rigorous: </a:t>
            </a:r>
          </a:p>
          <a:p>
            <a:pPr marL="574675" lvl="1" indent="-285750"/>
            <a:r>
              <a:rPr lang="en-US" sz="2200" dirty="0"/>
              <a:t>Debated &amp; Approved by the LSRA Board</a:t>
            </a:r>
          </a:p>
          <a:p>
            <a:pPr marL="574675" lvl="1" indent="-285750"/>
            <a:r>
              <a:rPr lang="en-US" sz="2200" dirty="0"/>
              <a:t>Submitted for Modeling &amp; Approval by the City of Cape Town </a:t>
            </a:r>
          </a:p>
          <a:p>
            <a:pPr marL="574675" lvl="1" indent="-285750"/>
            <a:r>
              <a:rPr lang="en-US" sz="2200" dirty="0"/>
              <a:t>Tabled for Approval at the LSRA AGM </a:t>
            </a:r>
          </a:p>
          <a:p>
            <a:pPr marL="285750" indent="-285750">
              <a:spcBef>
                <a:spcPts val="1200"/>
              </a:spcBef>
              <a:spcAft>
                <a:spcPts val="600"/>
              </a:spcAft>
            </a:pPr>
            <a:r>
              <a:rPr lang="en-US" dirty="0"/>
              <a:t>The current 5-year Budget &amp; Plans for 2020 to 2024 approved at  2018 AGM</a:t>
            </a:r>
          </a:p>
          <a:p>
            <a:pPr marL="0" indent="0">
              <a:buNone/>
            </a:pPr>
            <a:endParaRPr lang="en-US" dirty="0"/>
          </a:p>
        </p:txBody>
      </p:sp>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6.2 &amp; 6.3a   Implementation &amp; Business Plan</a:t>
            </a:r>
            <a:endParaRPr lang="en-ZA" sz="2200" dirty="0"/>
          </a:p>
        </p:txBody>
      </p:sp>
      <p:sp>
        <p:nvSpPr>
          <p:cNvPr id="6" name="Slide Number Placeholder 3">
            <a:extLst>
              <a:ext uri="{FF2B5EF4-FFF2-40B4-BE49-F238E27FC236}">
                <a16:creationId xmlns:a16="http://schemas.microsoft.com/office/drawing/2014/main" id="{6193CDD1-299A-4FC2-9CD7-5DF068C24BC6}"/>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29</a:t>
            </a:fld>
            <a:endParaRPr lang="en-ZA" sz="1000" dirty="0"/>
          </a:p>
        </p:txBody>
      </p:sp>
    </p:spTree>
    <p:extLst>
      <p:ext uri="{BB962C8B-B14F-4D97-AF65-F5344CB8AC3E}">
        <p14:creationId xmlns:p14="http://schemas.microsoft.com/office/powerpoint/2010/main" val="4580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7208" y="5623035"/>
            <a:ext cx="10426443" cy="714058"/>
          </a:xfrm>
          <a:prstGeom prst="rect">
            <a:avLst/>
          </a:prstGeom>
          <a:solidFill>
            <a:srgbClr val="ECF1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68B774E-CCE4-495E-B7AB-C5ABFFD94D53}"/>
              </a:ext>
            </a:extLst>
          </p:cNvPr>
          <p:cNvSpPr>
            <a:spLocks noGrp="1"/>
          </p:cNvSpPr>
          <p:nvPr>
            <p:ph type="title"/>
          </p:nvPr>
        </p:nvSpPr>
        <p:spPr>
          <a:xfrm>
            <a:off x="543382" y="480920"/>
            <a:ext cx="10890467" cy="831274"/>
          </a:xfrm>
        </p:spPr>
        <p:txBody>
          <a:bodyPr>
            <a:normAutofit/>
          </a:bodyPr>
          <a:lstStyle/>
          <a:p>
            <a:r>
              <a:rPr lang="en-ZA" dirty="0"/>
              <a:t>2.1   Welcome &amp; Apologies</a:t>
            </a:r>
          </a:p>
        </p:txBody>
      </p:sp>
      <p:sp>
        <p:nvSpPr>
          <p:cNvPr id="3" name="Text Placeholder 2">
            <a:extLst>
              <a:ext uri="{FF2B5EF4-FFF2-40B4-BE49-F238E27FC236}">
                <a16:creationId xmlns:a16="http://schemas.microsoft.com/office/drawing/2014/main" id="{04975CB6-BC1A-4CE3-B4AE-79651FB42515}"/>
              </a:ext>
            </a:extLst>
          </p:cNvPr>
          <p:cNvSpPr>
            <a:spLocks noGrp="1"/>
          </p:cNvSpPr>
          <p:nvPr>
            <p:ph type="body" sz="quarter" idx="10"/>
          </p:nvPr>
        </p:nvSpPr>
        <p:spPr>
          <a:xfrm>
            <a:off x="793295" y="1428456"/>
            <a:ext cx="10890467" cy="5024899"/>
          </a:xfrm>
        </p:spPr>
        <p:txBody>
          <a:bodyPr>
            <a:normAutofit/>
          </a:bodyPr>
          <a:lstStyle/>
          <a:p>
            <a:pPr marL="0" indent="0">
              <a:spcBef>
                <a:spcPts val="600"/>
              </a:spcBef>
              <a:spcAft>
                <a:spcPts val="0"/>
              </a:spcAft>
              <a:buNone/>
            </a:pPr>
            <a:endParaRPr lang="en-US" sz="1400" baseline="30000" dirty="0"/>
          </a:p>
          <a:p>
            <a:pPr marL="514350" indent="-514350">
              <a:spcBef>
                <a:spcPts val="600"/>
              </a:spcBef>
              <a:spcAft>
                <a:spcPts val="600"/>
              </a:spcAft>
              <a:buSzPct val="90000"/>
              <a:buFont typeface="+mj-lt"/>
              <a:buAutoNum type="arabicPeriod"/>
            </a:pPr>
            <a:r>
              <a:rPr lang="en-US" sz="2400" baseline="30000" dirty="0"/>
              <a:t>As a statutory legal entity, we have to apply the regulations, and do. </a:t>
            </a:r>
          </a:p>
          <a:p>
            <a:pPr marL="514350" indent="-514350">
              <a:spcBef>
                <a:spcPts val="600"/>
              </a:spcBef>
              <a:spcAft>
                <a:spcPts val="600"/>
              </a:spcAft>
              <a:buSzPct val="90000"/>
              <a:buFont typeface="+mj-lt"/>
              <a:buAutoNum type="arabicPeriod"/>
            </a:pPr>
            <a:r>
              <a:rPr lang="en-US" sz="2400" baseline="30000" dirty="0"/>
              <a:t>Therefore we must stick to our mandate. We cannot grant favours</a:t>
            </a:r>
            <a:r>
              <a:rPr lang="en-US" sz="2400" dirty="0"/>
              <a:t> </a:t>
            </a:r>
            <a:r>
              <a:rPr lang="en-US" sz="2400" baseline="30000" dirty="0"/>
              <a:t>or make exceptions.</a:t>
            </a:r>
          </a:p>
          <a:p>
            <a:pPr marL="514350" indent="-514350">
              <a:spcBef>
                <a:spcPts val="600"/>
              </a:spcBef>
              <a:spcAft>
                <a:spcPts val="600"/>
              </a:spcAft>
              <a:buSzPct val="90000"/>
              <a:buFont typeface="+mj-lt"/>
              <a:buAutoNum type="arabicPeriod"/>
            </a:pPr>
            <a:r>
              <a:rPr lang="en-US" sz="2400" baseline="30000" dirty="0"/>
              <a:t>New</a:t>
            </a:r>
            <a:r>
              <a:rPr lang="en-US" sz="2400" dirty="0"/>
              <a:t> </a:t>
            </a:r>
            <a:r>
              <a:rPr lang="en-US" sz="2400" baseline="30000" dirty="0"/>
              <a:t>members: have</a:t>
            </a:r>
            <a:r>
              <a:rPr lang="en-US" sz="2400" dirty="0"/>
              <a:t> </a:t>
            </a:r>
            <a:r>
              <a:rPr lang="en-US" sz="2400" baseline="30000" dirty="0"/>
              <a:t>to apply for membership, 14 days in advance of the AGM</a:t>
            </a:r>
          </a:p>
          <a:p>
            <a:pPr marL="514350" indent="-514350">
              <a:spcBef>
                <a:spcPts val="600"/>
              </a:spcBef>
              <a:spcAft>
                <a:spcPts val="600"/>
              </a:spcAft>
              <a:buSzPct val="90000"/>
              <a:buFont typeface="+mj-lt"/>
              <a:buAutoNum type="arabicPeriod"/>
            </a:pPr>
            <a:r>
              <a:rPr lang="en-US" sz="2400" baseline="30000" dirty="0"/>
              <a:t>Proxies have had to have been received 24 hours before the meeting</a:t>
            </a:r>
          </a:p>
          <a:p>
            <a:pPr marL="514350" indent="-514350">
              <a:spcBef>
                <a:spcPts val="600"/>
              </a:spcBef>
              <a:spcAft>
                <a:spcPts val="600"/>
              </a:spcAft>
              <a:buSzPct val="90000"/>
              <a:buFont typeface="+mj-lt"/>
              <a:buAutoNum type="arabicPeriod"/>
            </a:pPr>
            <a:r>
              <a:rPr lang="en-US" sz="2400" baseline="30000" dirty="0"/>
              <a:t>Members in arrears with municipal accounts more than 60 days are not allowed to vote, unless you have made arrangements with the city. </a:t>
            </a:r>
          </a:p>
          <a:p>
            <a:pPr marL="514350" indent="-514350">
              <a:spcBef>
                <a:spcPts val="600"/>
              </a:spcBef>
              <a:spcAft>
                <a:spcPts val="600"/>
              </a:spcAft>
              <a:buSzPct val="90000"/>
              <a:buFont typeface="+mj-lt"/>
              <a:buAutoNum type="arabicPeriod"/>
            </a:pPr>
            <a:r>
              <a:rPr lang="en-US" sz="2400" baseline="30000" dirty="0"/>
              <a:t>Director nomination forms had to have been received – (3 days) 72 hours before meeting</a:t>
            </a:r>
          </a:p>
          <a:p>
            <a:pPr marL="514350" indent="-514350">
              <a:spcBef>
                <a:spcPts val="600"/>
              </a:spcBef>
              <a:spcAft>
                <a:spcPts val="600"/>
              </a:spcAft>
              <a:buSzPct val="90000"/>
              <a:buFont typeface="+mj-lt"/>
              <a:buAutoNum type="arabicPeriod"/>
            </a:pPr>
            <a:r>
              <a:rPr lang="en-US" sz="2400" baseline="30000" dirty="0"/>
              <a:t>Only registered members may vote – membership not transferable and not automatic by virtue of ownership</a:t>
            </a:r>
          </a:p>
          <a:p>
            <a:pPr marL="514350" indent="-514350">
              <a:spcBef>
                <a:spcPts val="600"/>
              </a:spcBef>
              <a:spcAft>
                <a:spcPts val="600"/>
              </a:spcAft>
              <a:buSzPct val="90000"/>
              <a:buFont typeface="+mj-lt"/>
              <a:buAutoNum type="arabicPeriod"/>
            </a:pPr>
            <a:r>
              <a:rPr lang="en-US" sz="2400" baseline="30000" dirty="0"/>
              <a:t>Owners with multiple properties have a vote per property, but must apply for membership in respect of each property</a:t>
            </a:r>
          </a:p>
          <a:p>
            <a:pPr marL="514350" indent="-514350">
              <a:spcBef>
                <a:spcPts val="600"/>
              </a:spcBef>
              <a:spcAft>
                <a:spcPts val="600"/>
              </a:spcAft>
              <a:buSzPct val="90000"/>
              <a:buFont typeface="+mj-lt"/>
              <a:buAutoNum type="arabicPeriod"/>
            </a:pPr>
            <a:r>
              <a:rPr lang="en-US" sz="2400" baseline="30000" dirty="0"/>
              <a:t>The votes and proxies are managed independently by LUMI</a:t>
            </a:r>
          </a:p>
          <a:p>
            <a:pPr marL="514350" indent="-514350">
              <a:spcBef>
                <a:spcPts val="600"/>
              </a:spcBef>
              <a:spcAft>
                <a:spcPts val="600"/>
              </a:spcAft>
              <a:buSzPct val="90000"/>
              <a:buFont typeface="+mj-lt"/>
              <a:buAutoNum type="arabicPeriod"/>
            </a:pPr>
            <a:r>
              <a:rPr lang="en-US" sz="2400" u="sng" baseline="30000" dirty="0"/>
              <a:t>Letter of Authorization required for properties owned via a legal entity – directors’ or trustees’ resolution required to be submitted</a:t>
            </a:r>
          </a:p>
        </p:txBody>
      </p:sp>
      <p:sp>
        <p:nvSpPr>
          <p:cNvPr id="7" name="Slide Number Placeholder 3">
            <a:extLst>
              <a:ext uri="{FF2B5EF4-FFF2-40B4-BE49-F238E27FC236}">
                <a16:creationId xmlns:a16="http://schemas.microsoft.com/office/drawing/2014/main" id="{42C7C7C1-58A5-4739-B0B2-CD5CF2B93C2E}"/>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3</a:t>
            </a:fld>
            <a:endParaRPr lang="en-ZA" sz="1000" dirty="0"/>
          </a:p>
        </p:txBody>
      </p:sp>
    </p:spTree>
    <p:extLst>
      <p:ext uri="{BB962C8B-B14F-4D97-AF65-F5344CB8AC3E}">
        <p14:creationId xmlns:p14="http://schemas.microsoft.com/office/powerpoint/2010/main" val="547550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B7909D-D5CF-4CD8-9906-416EA5CE7356}"/>
              </a:ext>
            </a:extLst>
          </p:cNvPr>
          <p:cNvSpPr>
            <a:spLocks noGrp="1"/>
          </p:cNvSpPr>
          <p:nvPr>
            <p:ph type="body" sz="quarter" idx="10"/>
          </p:nvPr>
        </p:nvSpPr>
        <p:spPr>
          <a:xfrm>
            <a:off x="609600" y="1450604"/>
            <a:ext cx="10515599" cy="5093631"/>
          </a:xfrm>
        </p:spPr>
        <p:txBody>
          <a:bodyPr>
            <a:normAutofit lnSpcReduction="10000"/>
          </a:bodyPr>
          <a:lstStyle/>
          <a:p>
            <a:pPr marL="285750" indent="-285750">
              <a:spcBef>
                <a:spcPts val="600"/>
              </a:spcBef>
            </a:pPr>
            <a:r>
              <a:rPr lang="en-US" dirty="0"/>
              <a:t>8.5% for inflation plus realistic margin effective from 1</a:t>
            </a:r>
            <a:r>
              <a:rPr lang="en-US" baseline="30000" dirty="0"/>
              <a:t>st</a:t>
            </a:r>
            <a:r>
              <a:rPr lang="en-US" dirty="0"/>
              <a:t> July 2022 as per last years approved plan</a:t>
            </a:r>
          </a:p>
          <a:p>
            <a:pPr marL="285750" indent="-285750">
              <a:spcBef>
                <a:spcPts val="600"/>
              </a:spcBef>
            </a:pPr>
            <a:r>
              <a:rPr lang="en-US" dirty="0"/>
              <a:t>91 Rand / month increase for average value ERF</a:t>
            </a:r>
          </a:p>
          <a:p>
            <a:pPr marL="285750" indent="-285750">
              <a:spcBef>
                <a:spcPts val="600"/>
              </a:spcBef>
            </a:pPr>
            <a:r>
              <a:rPr lang="en-US" dirty="0"/>
              <a:t>The actual amount charged to each property is determined by the relative value of each property to the total municipal value of the whole of Llandudno</a:t>
            </a:r>
          </a:p>
          <a:p>
            <a:pPr marL="717550" lvl="2" indent="-449263">
              <a:spcBef>
                <a:spcPts val="600"/>
              </a:spcBef>
            </a:pPr>
            <a:r>
              <a:rPr lang="en-US" sz="2200" dirty="0" err="1"/>
              <a:t>e.g</a:t>
            </a:r>
            <a:r>
              <a:rPr lang="en-US" sz="2200" dirty="0"/>
              <a:t>: If your property is valued at  1% of the total value of Llandudno, your additional rates bill will be 1% of the budget of the LSRA</a:t>
            </a:r>
          </a:p>
          <a:p>
            <a:pPr marL="285750" indent="-285750">
              <a:spcBef>
                <a:spcPts val="600"/>
              </a:spcBef>
            </a:pPr>
            <a:r>
              <a:rPr lang="en-US" dirty="0"/>
              <a:t>Irrespective of what changes there are in the municipal values, the </a:t>
            </a:r>
            <a:r>
              <a:rPr lang="en-US" b="1" dirty="0"/>
              <a:t>owners are charged </a:t>
            </a:r>
            <a:r>
              <a:rPr lang="en-US" dirty="0"/>
              <a:t>and the </a:t>
            </a:r>
            <a:r>
              <a:rPr lang="en-US" b="1" dirty="0"/>
              <a:t>LSRA receives </a:t>
            </a:r>
            <a:r>
              <a:rPr lang="en-US" dirty="0"/>
              <a:t>the </a:t>
            </a:r>
            <a:r>
              <a:rPr lang="en-US" b="1" dirty="0"/>
              <a:t>Budgeted Income only</a:t>
            </a:r>
          </a:p>
          <a:p>
            <a:pPr marL="285750" indent="-285750">
              <a:spcBef>
                <a:spcPts val="600"/>
              </a:spcBef>
            </a:pPr>
            <a:r>
              <a:rPr lang="en-US" dirty="0"/>
              <a:t>The municipal revaluations every 3 years does not impact the budget:</a:t>
            </a:r>
          </a:p>
          <a:p>
            <a:pPr marL="717550" lvl="1" indent="-449263">
              <a:spcBef>
                <a:spcPts val="600"/>
              </a:spcBef>
            </a:pPr>
            <a:r>
              <a:rPr lang="en-US" sz="2200" dirty="0"/>
              <a:t>An overall higher valuation does not automatically translate to a higher budget</a:t>
            </a:r>
          </a:p>
          <a:p>
            <a:pPr marL="717550" lvl="1" indent="-449263">
              <a:spcBef>
                <a:spcPts val="600"/>
              </a:spcBef>
            </a:pPr>
            <a:r>
              <a:rPr lang="en-US" sz="2200" dirty="0"/>
              <a:t>An overall change in municipal valuations only determines the proportionate amount charged to each property</a:t>
            </a:r>
          </a:p>
          <a:p>
            <a:pPr marL="0" indent="0">
              <a:buNone/>
            </a:pPr>
            <a:endParaRPr lang="en-US" dirty="0"/>
          </a:p>
        </p:txBody>
      </p:sp>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6.3b   Increase in SRA Levy on Rates Bill</a:t>
            </a:r>
          </a:p>
        </p:txBody>
      </p:sp>
      <p:sp>
        <p:nvSpPr>
          <p:cNvPr id="6" name="Slide Number Placeholder 3">
            <a:extLst>
              <a:ext uri="{FF2B5EF4-FFF2-40B4-BE49-F238E27FC236}">
                <a16:creationId xmlns:a16="http://schemas.microsoft.com/office/drawing/2014/main" id="{5E9154D3-DD2A-4D61-ACA3-CB4BE789E323}"/>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30</a:t>
            </a:fld>
            <a:endParaRPr lang="en-ZA" sz="1000" dirty="0"/>
          </a:p>
        </p:txBody>
      </p:sp>
    </p:spTree>
    <p:extLst>
      <p:ext uri="{BB962C8B-B14F-4D97-AF65-F5344CB8AC3E}">
        <p14:creationId xmlns:p14="http://schemas.microsoft.com/office/powerpoint/2010/main" val="651909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6.4a   5-Year Budget 2020 -2024</a:t>
            </a:r>
            <a:endParaRPr lang="en-ZA" sz="2200" dirty="0"/>
          </a:p>
        </p:txBody>
      </p:sp>
      <p:sp>
        <p:nvSpPr>
          <p:cNvPr id="8" name="Slide Number Placeholder 3">
            <a:extLst>
              <a:ext uri="{FF2B5EF4-FFF2-40B4-BE49-F238E27FC236}">
                <a16:creationId xmlns:a16="http://schemas.microsoft.com/office/drawing/2014/main" id="{4C2B6226-A847-450C-B13C-1F5B98520514}"/>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31</a:t>
            </a:fld>
            <a:endParaRPr lang="en-ZA" sz="1000" dirty="0"/>
          </a:p>
        </p:txBody>
      </p:sp>
      <p:pic>
        <p:nvPicPr>
          <p:cNvPr id="6" name="Picture 5">
            <a:extLst>
              <a:ext uri="{FF2B5EF4-FFF2-40B4-BE49-F238E27FC236}">
                <a16:creationId xmlns:a16="http://schemas.microsoft.com/office/drawing/2014/main" id="{C01F9498-616F-4897-944F-8D094FD0FB91}"/>
              </a:ext>
            </a:extLst>
          </p:cNvPr>
          <p:cNvPicPr>
            <a:picLocks noChangeAspect="1"/>
          </p:cNvPicPr>
          <p:nvPr/>
        </p:nvPicPr>
        <p:blipFill>
          <a:blip r:embed="rId2"/>
          <a:stretch>
            <a:fillRect/>
          </a:stretch>
        </p:blipFill>
        <p:spPr>
          <a:xfrm>
            <a:off x="1816710" y="1462521"/>
            <a:ext cx="7820025" cy="4924425"/>
          </a:xfrm>
          <a:prstGeom prst="rect">
            <a:avLst/>
          </a:prstGeom>
        </p:spPr>
      </p:pic>
    </p:spTree>
    <p:extLst>
      <p:ext uri="{BB962C8B-B14F-4D97-AF65-F5344CB8AC3E}">
        <p14:creationId xmlns:p14="http://schemas.microsoft.com/office/powerpoint/2010/main" val="4030997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6.4b   5-</a:t>
            </a:r>
            <a:r>
              <a:rPr lang="en-US" dirty="0"/>
              <a:t>Year Budget 2020 -2024 Summary</a:t>
            </a:r>
            <a:endParaRPr lang="en-ZA" sz="2200" dirty="0"/>
          </a:p>
        </p:txBody>
      </p:sp>
      <p:sp>
        <p:nvSpPr>
          <p:cNvPr id="8" name="Slide Number Placeholder 3">
            <a:extLst>
              <a:ext uri="{FF2B5EF4-FFF2-40B4-BE49-F238E27FC236}">
                <a16:creationId xmlns:a16="http://schemas.microsoft.com/office/drawing/2014/main" id="{4C2B6226-A847-450C-B13C-1F5B98520514}"/>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32</a:t>
            </a:fld>
            <a:endParaRPr lang="en-ZA" sz="1000" dirty="0"/>
          </a:p>
        </p:txBody>
      </p:sp>
      <p:pic>
        <p:nvPicPr>
          <p:cNvPr id="9" name="Picture 8">
            <a:extLst>
              <a:ext uri="{FF2B5EF4-FFF2-40B4-BE49-F238E27FC236}">
                <a16:creationId xmlns:a16="http://schemas.microsoft.com/office/drawing/2014/main" id="{9ECDC165-62F5-FE4E-A26B-2BC6C6A74B68}"/>
              </a:ext>
            </a:extLst>
          </p:cNvPr>
          <p:cNvPicPr>
            <a:picLocks noChangeAspect="1"/>
          </p:cNvPicPr>
          <p:nvPr/>
        </p:nvPicPr>
        <p:blipFill>
          <a:blip r:embed="rId2"/>
          <a:stretch>
            <a:fillRect/>
          </a:stretch>
        </p:blipFill>
        <p:spPr>
          <a:xfrm>
            <a:off x="1790954" y="1472046"/>
            <a:ext cx="7073900" cy="4914900"/>
          </a:xfrm>
          <a:prstGeom prst="rect">
            <a:avLst/>
          </a:prstGeom>
        </p:spPr>
      </p:pic>
    </p:spTree>
    <p:extLst>
      <p:ext uri="{BB962C8B-B14F-4D97-AF65-F5344CB8AC3E}">
        <p14:creationId xmlns:p14="http://schemas.microsoft.com/office/powerpoint/2010/main" val="1716850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6.4c   Proposed Budget 2022/23 - Page 1</a:t>
            </a:r>
            <a:endParaRPr lang="en-ZA" sz="2200" dirty="0"/>
          </a:p>
        </p:txBody>
      </p:sp>
      <p:sp>
        <p:nvSpPr>
          <p:cNvPr id="8" name="Slide Number Placeholder 3">
            <a:extLst>
              <a:ext uri="{FF2B5EF4-FFF2-40B4-BE49-F238E27FC236}">
                <a16:creationId xmlns:a16="http://schemas.microsoft.com/office/drawing/2014/main" id="{4C2B6226-A847-450C-B13C-1F5B98520514}"/>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33</a:t>
            </a:fld>
            <a:endParaRPr lang="en-ZA" sz="1000" dirty="0"/>
          </a:p>
        </p:txBody>
      </p:sp>
      <p:pic>
        <p:nvPicPr>
          <p:cNvPr id="4" name="Picture 3">
            <a:extLst>
              <a:ext uri="{FF2B5EF4-FFF2-40B4-BE49-F238E27FC236}">
                <a16:creationId xmlns:a16="http://schemas.microsoft.com/office/drawing/2014/main" id="{B99D8989-C0EC-4193-A1FF-52D1B9B32F50}"/>
              </a:ext>
            </a:extLst>
          </p:cNvPr>
          <p:cNvPicPr>
            <a:picLocks noChangeAspect="1"/>
          </p:cNvPicPr>
          <p:nvPr/>
        </p:nvPicPr>
        <p:blipFill>
          <a:blip r:embed="rId2"/>
          <a:stretch>
            <a:fillRect/>
          </a:stretch>
        </p:blipFill>
        <p:spPr>
          <a:xfrm>
            <a:off x="606362" y="1381858"/>
            <a:ext cx="10040472" cy="5247543"/>
          </a:xfrm>
          <a:prstGeom prst="rect">
            <a:avLst/>
          </a:prstGeom>
        </p:spPr>
      </p:pic>
    </p:spTree>
    <p:extLst>
      <p:ext uri="{BB962C8B-B14F-4D97-AF65-F5344CB8AC3E}">
        <p14:creationId xmlns:p14="http://schemas.microsoft.com/office/powerpoint/2010/main" val="1483855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6.4d   Proposed Budget 2022/23 – Page 2</a:t>
            </a:r>
            <a:endParaRPr lang="en-ZA" sz="2200" dirty="0"/>
          </a:p>
        </p:txBody>
      </p:sp>
      <p:sp>
        <p:nvSpPr>
          <p:cNvPr id="8" name="Slide Number Placeholder 3">
            <a:extLst>
              <a:ext uri="{FF2B5EF4-FFF2-40B4-BE49-F238E27FC236}">
                <a16:creationId xmlns:a16="http://schemas.microsoft.com/office/drawing/2014/main" id="{4C2B6226-A847-450C-B13C-1F5B98520514}"/>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34</a:t>
            </a:fld>
            <a:endParaRPr lang="en-ZA" sz="1000" dirty="0"/>
          </a:p>
        </p:txBody>
      </p:sp>
      <p:pic>
        <p:nvPicPr>
          <p:cNvPr id="4" name="Picture 3">
            <a:extLst>
              <a:ext uri="{FF2B5EF4-FFF2-40B4-BE49-F238E27FC236}">
                <a16:creationId xmlns:a16="http://schemas.microsoft.com/office/drawing/2014/main" id="{C3257659-A1BD-4BA7-9833-1569923BC65C}"/>
              </a:ext>
            </a:extLst>
          </p:cNvPr>
          <p:cNvPicPr>
            <a:picLocks noChangeAspect="1"/>
          </p:cNvPicPr>
          <p:nvPr/>
        </p:nvPicPr>
        <p:blipFill>
          <a:blip r:embed="rId2"/>
          <a:stretch>
            <a:fillRect/>
          </a:stretch>
        </p:blipFill>
        <p:spPr>
          <a:xfrm>
            <a:off x="579583" y="1547628"/>
            <a:ext cx="10810193" cy="3886017"/>
          </a:xfrm>
          <a:prstGeom prst="rect">
            <a:avLst/>
          </a:prstGeom>
        </p:spPr>
      </p:pic>
    </p:spTree>
    <p:extLst>
      <p:ext uri="{BB962C8B-B14F-4D97-AF65-F5344CB8AC3E}">
        <p14:creationId xmlns:p14="http://schemas.microsoft.com/office/powerpoint/2010/main" val="3319023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9CA1-E21B-4323-B952-B598EFDC63A8}"/>
              </a:ext>
            </a:extLst>
          </p:cNvPr>
          <p:cNvSpPr>
            <a:spLocks noGrp="1"/>
          </p:cNvSpPr>
          <p:nvPr>
            <p:ph type="title"/>
          </p:nvPr>
        </p:nvSpPr>
        <p:spPr/>
        <p:txBody>
          <a:bodyPr/>
          <a:lstStyle/>
          <a:p>
            <a:r>
              <a:rPr lang="en-ZA" dirty="0"/>
              <a:t>7.   Election of the Board</a:t>
            </a:r>
          </a:p>
        </p:txBody>
      </p:sp>
      <p:sp>
        <p:nvSpPr>
          <p:cNvPr id="3" name="TextBox 2">
            <a:extLst>
              <a:ext uri="{FF2B5EF4-FFF2-40B4-BE49-F238E27FC236}">
                <a16:creationId xmlns:a16="http://schemas.microsoft.com/office/drawing/2014/main" id="{A6BAED8E-71A7-4CA7-B9D6-15A92E8BF3DB}"/>
              </a:ext>
            </a:extLst>
          </p:cNvPr>
          <p:cNvSpPr txBox="1"/>
          <p:nvPr/>
        </p:nvSpPr>
        <p:spPr>
          <a:xfrm>
            <a:off x="836024" y="5695405"/>
            <a:ext cx="6853645" cy="430887"/>
          </a:xfrm>
          <a:prstGeom prst="rect">
            <a:avLst/>
          </a:prstGeom>
          <a:noFill/>
        </p:spPr>
        <p:txBody>
          <a:bodyPr wrap="square" rtlCol="0">
            <a:spAutoFit/>
          </a:bodyPr>
          <a:lstStyle/>
          <a:p>
            <a:r>
              <a:rPr lang="en-ZA" sz="2200" i="1" dirty="0"/>
              <a:t>Kiki Loubser</a:t>
            </a:r>
          </a:p>
        </p:txBody>
      </p:sp>
    </p:spTree>
    <p:extLst>
      <p:ext uri="{BB962C8B-B14F-4D97-AF65-F5344CB8AC3E}">
        <p14:creationId xmlns:p14="http://schemas.microsoft.com/office/powerpoint/2010/main" val="3526503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7.1   Board Currently</a:t>
            </a:r>
            <a:endParaRPr lang="en-ZA" sz="2200" dirty="0"/>
          </a:p>
        </p:txBody>
      </p:sp>
      <p:graphicFrame>
        <p:nvGraphicFramePr>
          <p:cNvPr id="3" name="Table 2"/>
          <p:cNvGraphicFramePr>
            <a:graphicFrameLocks noGrp="1"/>
          </p:cNvGraphicFramePr>
          <p:nvPr>
            <p:extLst>
              <p:ext uri="{D42A27DB-BD31-4B8C-83A1-F6EECF244321}">
                <p14:modId xmlns:p14="http://schemas.microsoft.com/office/powerpoint/2010/main" val="425643367"/>
              </p:ext>
            </p:extLst>
          </p:nvPr>
        </p:nvGraphicFramePr>
        <p:xfrm>
          <a:off x="432435" y="1354169"/>
          <a:ext cx="11419914" cy="5383986"/>
        </p:xfrm>
        <a:graphic>
          <a:graphicData uri="http://schemas.openxmlformats.org/drawingml/2006/table">
            <a:tbl>
              <a:tblPr/>
              <a:tblGrid>
                <a:gridCol w="629110">
                  <a:extLst>
                    <a:ext uri="{9D8B030D-6E8A-4147-A177-3AD203B41FA5}">
                      <a16:colId xmlns:a16="http://schemas.microsoft.com/office/drawing/2014/main" val="20000"/>
                    </a:ext>
                  </a:extLst>
                </a:gridCol>
                <a:gridCol w="1996964">
                  <a:extLst>
                    <a:ext uri="{9D8B030D-6E8A-4147-A177-3AD203B41FA5}">
                      <a16:colId xmlns:a16="http://schemas.microsoft.com/office/drawing/2014/main" val="3111523870"/>
                    </a:ext>
                  </a:extLst>
                </a:gridCol>
                <a:gridCol w="1309507">
                  <a:extLst>
                    <a:ext uri="{9D8B030D-6E8A-4147-A177-3AD203B41FA5}">
                      <a16:colId xmlns:a16="http://schemas.microsoft.com/office/drawing/2014/main" val="20002"/>
                    </a:ext>
                  </a:extLst>
                </a:gridCol>
                <a:gridCol w="807299">
                  <a:extLst>
                    <a:ext uri="{9D8B030D-6E8A-4147-A177-3AD203B41FA5}">
                      <a16:colId xmlns:a16="http://schemas.microsoft.com/office/drawing/2014/main" val="20003"/>
                    </a:ext>
                  </a:extLst>
                </a:gridCol>
                <a:gridCol w="807299">
                  <a:extLst>
                    <a:ext uri="{9D8B030D-6E8A-4147-A177-3AD203B41FA5}">
                      <a16:colId xmlns:a16="http://schemas.microsoft.com/office/drawing/2014/main" val="20004"/>
                    </a:ext>
                  </a:extLst>
                </a:gridCol>
                <a:gridCol w="891392">
                  <a:extLst>
                    <a:ext uri="{9D8B030D-6E8A-4147-A177-3AD203B41FA5}">
                      <a16:colId xmlns:a16="http://schemas.microsoft.com/office/drawing/2014/main" val="20005"/>
                    </a:ext>
                  </a:extLst>
                </a:gridCol>
                <a:gridCol w="807299">
                  <a:extLst>
                    <a:ext uri="{9D8B030D-6E8A-4147-A177-3AD203B41FA5}">
                      <a16:colId xmlns:a16="http://schemas.microsoft.com/office/drawing/2014/main" val="20006"/>
                    </a:ext>
                  </a:extLst>
                </a:gridCol>
                <a:gridCol w="807299">
                  <a:extLst>
                    <a:ext uri="{9D8B030D-6E8A-4147-A177-3AD203B41FA5}">
                      <a16:colId xmlns:a16="http://schemas.microsoft.com/office/drawing/2014/main" val="20007"/>
                    </a:ext>
                  </a:extLst>
                </a:gridCol>
                <a:gridCol w="941848">
                  <a:extLst>
                    <a:ext uri="{9D8B030D-6E8A-4147-A177-3AD203B41FA5}">
                      <a16:colId xmlns:a16="http://schemas.microsoft.com/office/drawing/2014/main" val="20008"/>
                    </a:ext>
                  </a:extLst>
                </a:gridCol>
                <a:gridCol w="807299">
                  <a:extLst>
                    <a:ext uri="{9D8B030D-6E8A-4147-A177-3AD203B41FA5}">
                      <a16:colId xmlns:a16="http://schemas.microsoft.com/office/drawing/2014/main" val="20009"/>
                    </a:ext>
                  </a:extLst>
                </a:gridCol>
                <a:gridCol w="807299">
                  <a:extLst>
                    <a:ext uri="{9D8B030D-6E8A-4147-A177-3AD203B41FA5}">
                      <a16:colId xmlns:a16="http://schemas.microsoft.com/office/drawing/2014/main" val="20010"/>
                    </a:ext>
                  </a:extLst>
                </a:gridCol>
                <a:gridCol w="807299">
                  <a:extLst>
                    <a:ext uri="{9D8B030D-6E8A-4147-A177-3AD203B41FA5}">
                      <a16:colId xmlns:a16="http://schemas.microsoft.com/office/drawing/2014/main" val="20011"/>
                    </a:ext>
                  </a:extLst>
                </a:gridCol>
              </a:tblGrid>
              <a:tr h="441897">
                <a:tc>
                  <a:txBody>
                    <a:bodyPr/>
                    <a:lstStyle/>
                    <a:p>
                      <a:pPr algn="ctr" fontAlgn="b"/>
                      <a:r>
                        <a:rPr lang="en-GB" sz="1400" b="1" i="0" u="none" strike="noStrike" dirty="0">
                          <a:solidFill>
                            <a:schemeClr val="tx1"/>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1" i="0" u="none" strike="noStrike">
                          <a:solidFill>
                            <a:schemeClr val="tx1"/>
                          </a:solidFill>
                          <a:effectLst/>
                          <a:latin typeface="Calibri" panose="020F0502020204030204" pitchFamily="34" charset="0"/>
                        </a:rPr>
                        <a:t>Surname</a:t>
                      </a:r>
                      <a:endParaRPr lang="en-GB" sz="1400" b="1"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1" i="0" u="none" strike="noStrike" dirty="0">
                          <a:solidFill>
                            <a:schemeClr val="tx1"/>
                          </a:solidFill>
                          <a:effectLst/>
                          <a:latin typeface="Calibri" panose="020F0502020204030204" pitchFamily="34" charset="0"/>
                        </a:rPr>
                        <a:t>First Name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dirty="0">
                          <a:solidFill>
                            <a:schemeClr val="tx1"/>
                          </a:solidFill>
                          <a:effectLst/>
                          <a:latin typeface="Calibri" panose="020F0502020204030204" pitchFamily="34" charset="0"/>
                        </a:rPr>
                        <a:t>Term</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dirty="0">
                          <a:solidFill>
                            <a:schemeClr val="tx1"/>
                          </a:solidFill>
                          <a:effectLst/>
                          <a:latin typeface="Calibri" panose="020F0502020204030204" pitchFamily="34" charset="0"/>
                        </a:rPr>
                        <a:t>No. of Terms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dirty="0">
                          <a:solidFill>
                            <a:schemeClr val="tx1"/>
                          </a:solidFill>
                          <a:effectLst/>
                          <a:latin typeface="Calibri" panose="020F0502020204030204" pitchFamily="34" charset="0"/>
                        </a:rPr>
                        <a:t>First Appointed to AGM</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dirty="0">
                          <a:solidFill>
                            <a:schemeClr val="tx1"/>
                          </a:solidFill>
                          <a:effectLst/>
                          <a:latin typeface="Calibri" panose="020F0502020204030204" pitchFamily="34" charset="0"/>
                        </a:rPr>
                        <a:t>Re-appointed to AGM</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dirty="0">
                          <a:solidFill>
                            <a:schemeClr val="tx1"/>
                          </a:solidFill>
                          <a:effectLst/>
                          <a:latin typeface="Calibri" panose="020F0502020204030204" pitchFamily="34" charset="0"/>
                        </a:rPr>
                        <a:t>Rotation 2019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dirty="0">
                          <a:solidFill>
                            <a:schemeClr val="tx1"/>
                          </a:solidFill>
                          <a:effectLst/>
                          <a:latin typeface="Calibri" panose="020F0502020204030204" pitchFamily="34" charset="0"/>
                        </a:rPr>
                        <a:t>Rotation 2020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dirty="0">
                          <a:solidFill>
                            <a:schemeClr val="tx1"/>
                          </a:solidFill>
                          <a:effectLst/>
                          <a:latin typeface="Calibri" panose="020F0502020204030204" pitchFamily="34" charset="0"/>
                        </a:rPr>
                        <a:t>Rotation 2021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dirty="0">
                          <a:solidFill>
                            <a:schemeClr val="tx1"/>
                          </a:solidFill>
                          <a:effectLst/>
                          <a:latin typeface="Calibri" panose="020F0502020204030204" pitchFamily="34" charset="0"/>
                        </a:rPr>
                        <a:t>Rotation 2022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dirty="0">
                          <a:solidFill>
                            <a:schemeClr val="tx1"/>
                          </a:solidFill>
                          <a:effectLst/>
                          <a:latin typeface="Calibri" panose="020F0502020204030204" pitchFamily="34" charset="0"/>
                        </a:rPr>
                        <a:t>Rotation 2023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8173">
                <a:tc>
                  <a:txBody>
                    <a:bodyPr/>
                    <a:lstStyle/>
                    <a:p>
                      <a:pPr algn="ctr" fontAlgn="b"/>
                      <a:r>
                        <a:rPr lang="en-GB" sz="1400" b="0" i="0" u="none" strike="noStrike" dirty="0">
                          <a:solidFill>
                            <a:schemeClr val="tx1"/>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Pearce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Alistair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3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Resigned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8173">
                <a:tc>
                  <a:txBody>
                    <a:bodyPr/>
                    <a:lstStyle/>
                    <a:p>
                      <a:pPr algn="ctr" fontAlgn="b"/>
                      <a:r>
                        <a:rPr lang="en-GB" sz="1400" b="0" i="0" u="none" strike="noStrike" dirty="0">
                          <a:solidFill>
                            <a:schemeClr val="tx1"/>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err="1">
                          <a:solidFill>
                            <a:srgbClr val="0070C0"/>
                          </a:solidFill>
                          <a:effectLst/>
                          <a:latin typeface="Calibri" panose="020F0502020204030204" pitchFamily="34" charset="0"/>
                        </a:rPr>
                        <a:t>Endersby</a:t>
                      </a:r>
                      <a:endParaRPr lang="en-GB" sz="1400" b="0" i="0" u="none" strike="noStrike" dirty="0">
                        <a:solidFill>
                          <a:srgbClr val="0070C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Huck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3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Resigned**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chemeClr val="tx1"/>
                          </a:solidFill>
                          <a:effectLst/>
                          <a:latin typeface="Calibri" panose="020F0502020204030204" pitchFamily="34" charset="0"/>
                        </a:rPr>
                        <a:t>X</a:t>
                      </a:r>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8173">
                <a:tc>
                  <a:txBody>
                    <a:bodyPr/>
                    <a:lstStyle/>
                    <a:p>
                      <a:pPr algn="ctr" fontAlgn="b"/>
                      <a:r>
                        <a:rPr lang="en-GB" sz="1400" b="0" i="0" u="none" strike="noStrike" dirty="0">
                          <a:solidFill>
                            <a:schemeClr val="tx1"/>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Bond-Smith nee Loubser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Kiki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3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2014*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2017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X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8173">
                <a:tc>
                  <a:txBody>
                    <a:bodyPr/>
                    <a:lstStyle/>
                    <a:p>
                      <a:pPr algn="ctr" fontAlgn="b"/>
                      <a:r>
                        <a:rPr lang="en-GB" sz="1400" b="0" i="0" u="none" strike="noStrike" dirty="0">
                          <a:solidFill>
                            <a:schemeClr val="tx1"/>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70C0"/>
                          </a:solidFill>
                          <a:effectLst/>
                          <a:latin typeface="Calibri" panose="020F0502020204030204" pitchFamily="34" charset="0"/>
                        </a:rPr>
                        <a:t>MacKenzie</a:t>
                      </a:r>
                      <a:endParaRPr lang="en-GB" sz="1400" b="0" i="0" u="none" strike="noStrike" dirty="0">
                        <a:solidFill>
                          <a:srgbClr val="0070C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Margie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3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Resigned**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8173">
                <a:tc>
                  <a:txBody>
                    <a:bodyPr/>
                    <a:lstStyle/>
                    <a:p>
                      <a:pPr algn="ctr" fontAlgn="b"/>
                      <a:r>
                        <a:rPr lang="en-GB" sz="1400" b="0" i="0" u="none" strike="noStrike" dirty="0">
                          <a:solidFill>
                            <a:schemeClr val="tx1"/>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70C0"/>
                          </a:solidFill>
                          <a:effectLst/>
                          <a:latin typeface="Calibri" panose="020F0502020204030204" pitchFamily="34" charset="0"/>
                        </a:rPr>
                        <a:t>Aufrichtig</a:t>
                      </a:r>
                      <a:endParaRPr lang="en-GB" sz="1400" b="0" i="0" u="none" strike="noStrike" dirty="0">
                        <a:solidFill>
                          <a:srgbClr val="0070C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Jody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3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2016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8173">
                <a:tc>
                  <a:txBody>
                    <a:bodyPr/>
                    <a:lstStyle/>
                    <a:p>
                      <a:pPr algn="ctr" fontAlgn="b"/>
                      <a:r>
                        <a:rPr lang="en-GB" sz="1400" b="0" i="0" u="none" strike="noStrike" dirty="0">
                          <a:solidFill>
                            <a:schemeClr val="tx1"/>
                          </a:solidFill>
                          <a:effectLst/>
                          <a:latin typeface="Calibri" panose="020F050202020403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70C0"/>
                          </a:solidFill>
                          <a:effectLst/>
                          <a:latin typeface="Calibri" panose="020F0502020204030204" pitchFamily="34" charset="0"/>
                        </a:rPr>
                        <a:t>Corbett</a:t>
                      </a:r>
                      <a:endParaRPr lang="en-GB" sz="1400" b="0" i="0" u="none" strike="noStrike" dirty="0">
                        <a:solidFill>
                          <a:srgbClr val="0070C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Wesley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3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2017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8173">
                <a:tc>
                  <a:txBody>
                    <a:bodyPr/>
                    <a:lstStyle/>
                    <a:p>
                      <a:pPr algn="ctr" fontAlgn="b"/>
                      <a:r>
                        <a:rPr lang="en-GB" sz="1400" b="0" i="0" u="none" strike="noStrike" dirty="0">
                          <a:solidFill>
                            <a:schemeClr val="tx1"/>
                          </a:solidFill>
                          <a:effectLst/>
                          <a:latin typeface="Calibri" panose="020F050202020403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70C0"/>
                          </a:solidFill>
                          <a:effectLst/>
                          <a:latin typeface="Calibri" panose="020F0502020204030204" pitchFamily="34" charset="0"/>
                        </a:rPr>
                        <a:t>Greig</a:t>
                      </a:r>
                      <a:endParaRPr lang="en-GB" sz="1400" b="0" i="0" u="none" strike="noStrike" dirty="0">
                        <a:solidFill>
                          <a:srgbClr val="0070C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Mark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3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8173">
                <a:tc>
                  <a:txBody>
                    <a:bodyPr/>
                    <a:lstStyle/>
                    <a:p>
                      <a:pPr algn="ctr" fontAlgn="b"/>
                      <a:r>
                        <a:rPr lang="en-GB" sz="1400" b="0" i="0" u="none" strike="noStrike" dirty="0">
                          <a:solidFill>
                            <a:schemeClr val="tx1"/>
                          </a:solidFill>
                          <a:effectLst/>
                          <a:latin typeface="Calibri" panose="020F050202020403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McNulty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Andrew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3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8173">
                <a:tc>
                  <a:txBody>
                    <a:bodyPr/>
                    <a:lstStyle/>
                    <a:p>
                      <a:pPr algn="ctr" fontAlgn="b"/>
                      <a:r>
                        <a:rPr lang="en-GB" sz="1400" b="0" i="0" u="none" strike="noStrike" dirty="0">
                          <a:solidFill>
                            <a:schemeClr val="tx1"/>
                          </a:solidFill>
                          <a:effectLst/>
                          <a:latin typeface="Calibri" panose="020F050202020403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Crowther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Jonathan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3 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7199989"/>
                  </a:ext>
                </a:extLst>
              </a:tr>
              <a:tr h="312944">
                <a:tc gridSpan="4">
                  <a:txBody>
                    <a:bodyPr/>
                    <a:lstStyle/>
                    <a:p>
                      <a:pPr marL="893763" indent="0" algn="l" fontAlgn="b">
                        <a:spcBef>
                          <a:spcPts val="1200"/>
                        </a:spcBef>
                      </a:pPr>
                      <a:r>
                        <a:rPr lang="en-GB" sz="1400" b="1" i="1" u="none" strike="noStrike" dirty="0">
                          <a:solidFill>
                            <a:schemeClr val="tx1"/>
                          </a:solidFill>
                          <a:effectLst/>
                          <a:latin typeface="Calibri" panose="020F0502020204030204" pitchFamily="34" charset="0"/>
                        </a:rPr>
                        <a:t>Co-Opted Members</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pPr algn="ctr" fontAlgn="b">
                        <a:spcBef>
                          <a:spcPts val="1200"/>
                        </a:spcBef>
                      </a:pPr>
                      <a:endParaRPr lang="en-GB" sz="1100" b="0" i="0" u="none" strike="noStrike" dirty="0">
                        <a:solidFill>
                          <a:schemeClr val="tx1"/>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441897">
                <a:tc>
                  <a:txBody>
                    <a:bodyPr/>
                    <a:lstStyle/>
                    <a:p>
                      <a:pPr algn="ctr" fontAlgn="b"/>
                      <a:r>
                        <a:rPr lang="en-GB" sz="1400" b="1" i="0" u="none" strike="noStrike" dirty="0">
                          <a:solidFill>
                            <a:schemeClr val="tx1"/>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1" i="0" u="none" strike="noStrike" dirty="0">
                          <a:solidFill>
                            <a:schemeClr val="tx1"/>
                          </a:solidFill>
                          <a:effectLst/>
                          <a:latin typeface="Calibri" panose="020F0502020204030204" pitchFamily="34" charset="0"/>
                        </a:rPr>
                        <a:t>Surname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1" i="0" u="none" strike="noStrike" dirty="0">
                          <a:solidFill>
                            <a:schemeClr val="tx1"/>
                          </a:solidFill>
                          <a:effectLst/>
                          <a:latin typeface="Calibri" panose="020F0502020204030204" pitchFamily="34" charset="0"/>
                        </a:rPr>
                        <a:t>First Name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dirty="0">
                          <a:solidFill>
                            <a:schemeClr val="tx1"/>
                          </a:solidFill>
                          <a:effectLst/>
                          <a:latin typeface="Calibri" panose="020F0502020204030204" pitchFamily="34" charset="0"/>
                        </a:rPr>
                        <a:t>Term</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dirty="0">
                          <a:solidFill>
                            <a:schemeClr val="tx1"/>
                          </a:solidFill>
                          <a:effectLst/>
                          <a:latin typeface="Calibri" panose="020F0502020204030204" pitchFamily="34" charset="0"/>
                        </a:rPr>
                        <a:t>No. of Terms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dirty="0">
                          <a:solidFill>
                            <a:schemeClr val="tx1"/>
                          </a:solidFill>
                          <a:effectLst/>
                          <a:latin typeface="Calibri" panose="020F0502020204030204" pitchFamily="34" charset="0"/>
                        </a:rPr>
                        <a:t>First Appointed</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GB" sz="1000" b="1" i="0" u="none" strike="noStrike" dirty="0">
                          <a:solidFill>
                            <a:schemeClr val="tx1"/>
                          </a:solidFill>
                          <a:effectLst/>
                          <a:latin typeface="Calibri" panose="020F0502020204030204" pitchFamily="34" charset="0"/>
                        </a:rPr>
                        <a:t>Appointed to Board</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b"/>
                      <a:endParaRPr lang="en-GB" sz="1000" b="1"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dirty="0">
                          <a:solidFill>
                            <a:schemeClr val="tx1"/>
                          </a:solidFill>
                          <a:effectLst/>
                          <a:latin typeface="Calibri" panose="020F0502020204030204" pitchFamily="34" charset="0"/>
                        </a:rPr>
                        <a:t>Status as a co-opted member</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GB" sz="1000" b="1"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1"/>
                  </a:ext>
                </a:extLst>
              </a:tr>
              <a:tr h="243401">
                <a:tc>
                  <a:txBody>
                    <a:bodyPr/>
                    <a:lstStyle/>
                    <a:p>
                      <a:pPr algn="ctr" fontAlgn="b"/>
                      <a:r>
                        <a:rPr lang="en-GB" sz="1400" b="0" i="0" u="none" strike="noStrike" dirty="0">
                          <a:solidFill>
                            <a:schemeClr val="tx1"/>
                          </a:solidFill>
                          <a:effectLst/>
                          <a:latin typeface="Calibri" panose="020F050202020403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Scott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Ian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12 months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GB" sz="1100" b="0" i="0" u="none" strike="noStrike" dirty="0">
                          <a:solidFill>
                            <a:schemeClr val="tx1"/>
                          </a:solidFill>
                          <a:effectLst/>
                          <a:latin typeface="Calibri" panose="020F0502020204030204" pitchFamily="34" charset="0"/>
                        </a:rPr>
                        <a:t>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Resigned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12"/>
                  </a:ext>
                </a:extLst>
              </a:tr>
              <a:tr h="243401">
                <a:tc>
                  <a:txBody>
                    <a:bodyPr/>
                    <a:lstStyle/>
                    <a:p>
                      <a:pPr algn="ctr" fontAlgn="b"/>
                      <a:r>
                        <a:rPr lang="en-GB" sz="1400" b="0" i="0" u="none" strike="noStrike" dirty="0">
                          <a:solidFill>
                            <a:schemeClr val="tx1"/>
                          </a:solidFill>
                          <a:effectLst/>
                          <a:latin typeface="Calibri" panose="020F050202020403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err="1">
                          <a:solidFill>
                            <a:srgbClr val="0070C0"/>
                          </a:solidFill>
                          <a:effectLst/>
                          <a:latin typeface="Calibri" panose="020F0502020204030204" pitchFamily="34" charset="0"/>
                        </a:rPr>
                        <a:t>Jakins</a:t>
                      </a:r>
                      <a:endParaRPr lang="en-GB" sz="1400" b="0" i="0" u="none" strike="noStrike" dirty="0">
                        <a:solidFill>
                          <a:srgbClr val="0070C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Andrew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12 months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GB" sz="1100" b="0" i="0" u="none" strike="noStrike" dirty="0">
                          <a:solidFill>
                            <a:schemeClr val="tx1"/>
                          </a:solidFill>
                          <a:effectLst/>
                          <a:latin typeface="Calibri" panose="020F0502020204030204" pitchFamily="34" charset="0"/>
                        </a:rPr>
                        <a:t>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Resigned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13"/>
                  </a:ext>
                </a:extLst>
              </a:tr>
              <a:tr h="243401">
                <a:tc>
                  <a:txBody>
                    <a:bodyPr/>
                    <a:lstStyle/>
                    <a:p>
                      <a:pPr algn="ctr" fontAlgn="b"/>
                      <a:r>
                        <a:rPr lang="en-GB" sz="1400" b="0" i="0" u="none" strike="noStrike" dirty="0">
                          <a:solidFill>
                            <a:schemeClr val="tx1"/>
                          </a:solidFill>
                          <a:effectLst/>
                          <a:latin typeface="Calibri" panose="020F050202020403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Curtis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70C0"/>
                          </a:solidFill>
                          <a:effectLst/>
                          <a:latin typeface="Calibri" panose="020F0502020204030204" pitchFamily="34" charset="0"/>
                        </a:rPr>
                        <a:t>Rob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0 months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GB" sz="1100" b="0" i="0" u="none" strike="noStrike" dirty="0">
                          <a:solidFill>
                            <a:schemeClr val="tx1"/>
                          </a:solidFill>
                          <a:effectLst/>
                          <a:latin typeface="Calibri" panose="020F0502020204030204" pitchFamily="34" charset="0"/>
                        </a:rPr>
                        <a:t>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b"/>
                      <a:endParaRPr lang="en-GB" sz="1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Resigned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chemeClr val="tx1"/>
                          </a:solidFill>
                          <a:effectLst/>
                          <a:latin typeface="Calibri" panose="020F0502020204030204" pitchFamily="34" charset="0"/>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38372">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15"/>
                  </a:ext>
                </a:extLst>
              </a:tr>
              <a:tr h="238372">
                <a:tc>
                  <a:txBody>
                    <a:bodyPr/>
                    <a:lstStyle/>
                    <a:p>
                      <a:pPr algn="l" fontAlgn="b"/>
                      <a:r>
                        <a:rPr lang="en-GB" sz="1100" b="0" i="0" u="none" strike="noStrike" dirty="0">
                          <a:solidFill>
                            <a:schemeClr val="tx1"/>
                          </a:solidFill>
                          <a:effectLst/>
                          <a:latin typeface="Calibri" panose="020F0502020204030204" pitchFamily="34" charset="0"/>
                        </a:rPr>
                        <a:t>Legend: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0016"/>
                  </a:ext>
                </a:extLst>
              </a:tr>
              <a:tr h="238372">
                <a:tc>
                  <a:txBody>
                    <a:bodyPr/>
                    <a:lstStyle/>
                    <a:p>
                      <a:pPr algn="l" fontAlgn="b"/>
                      <a:r>
                        <a:rPr lang="en-GB" sz="1100" b="0" i="0" u="none" strike="noStrike" dirty="0">
                          <a:solidFill>
                            <a:schemeClr val="tx1"/>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n-US" sz="1100" b="0" i="0" u="none" strike="noStrike" dirty="0">
                          <a:solidFill>
                            <a:schemeClr val="tx1"/>
                          </a:solidFill>
                          <a:effectLst/>
                          <a:latin typeface="Calibri" panose="020F0502020204030204" pitchFamily="34" charset="0"/>
                        </a:rPr>
                        <a:t>Appointed at Special General Meeting on formation of Company</a:t>
                      </a:r>
                      <a:endParaRPr lang="en-GB" sz="11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0017"/>
                  </a:ext>
                </a:extLst>
              </a:tr>
              <a:tr h="238372">
                <a:tc>
                  <a:txBody>
                    <a:bodyPr/>
                    <a:lstStyle/>
                    <a:p>
                      <a:pPr algn="l" fontAlgn="b"/>
                      <a:r>
                        <a:rPr lang="en-GB" sz="1100" b="0" i="0" u="none" strike="noStrike" dirty="0">
                          <a:solidFill>
                            <a:schemeClr val="tx1"/>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n-US" sz="1100" b="0" i="0" u="none" strike="noStrike" dirty="0">
                          <a:solidFill>
                            <a:schemeClr val="tx1"/>
                          </a:solidFill>
                          <a:effectLst/>
                          <a:latin typeface="Calibri" panose="020F0502020204030204" pitchFamily="34" charset="0"/>
                        </a:rPr>
                        <a:t>Resignation w.e.f. end of AGM</a:t>
                      </a:r>
                      <a:endParaRPr lang="en-GB" sz="11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lnL w="635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0018"/>
                  </a:ext>
                </a:extLst>
              </a:tr>
            </a:tbl>
          </a:graphicData>
        </a:graphic>
      </p:graphicFrame>
      <p:sp>
        <p:nvSpPr>
          <p:cNvPr id="4" name="Slide Number Placeholder 3">
            <a:extLst>
              <a:ext uri="{FF2B5EF4-FFF2-40B4-BE49-F238E27FC236}">
                <a16:creationId xmlns:a16="http://schemas.microsoft.com/office/drawing/2014/main" id="{56E0811B-8048-4A91-8075-67D8A922627D}"/>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36</a:t>
            </a:fld>
            <a:endParaRPr lang="en-ZA" sz="1000" dirty="0"/>
          </a:p>
        </p:txBody>
      </p:sp>
    </p:spTree>
    <p:extLst>
      <p:ext uri="{BB962C8B-B14F-4D97-AF65-F5344CB8AC3E}">
        <p14:creationId xmlns:p14="http://schemas.microsoft.com/office/powerpoint/2010/main" val="1076600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7.2   Board Proposed for Election</a:t>
            </a:r>
            <a:endParaRPr lang="en-ZA" sz="2200" dirty="0"/>
          </a:p>
        </p:txBody>
      </p:sp>
      <p:graphicFrame>
        <p:nvGraphicFramePr>
          <p:cNvPr id="6" name="Content Placeholder 5">
            <a:extLst>
              <a:ext uri="{FF2B5EF4-FFF2-40B4-BE49-F238E27FC236}">
                <a16:creationId xmlns:a16="http://schemas.microsoft.com/office/drawing/2014/main" id="{BA6F9E75-1E60-41C1-A74F-18625CB9E960}"/>
              </a:ext>
            </a:extLst>
          </p:cNvPr>
          <p:cNvGraphicFramePr>
            <a:graphicFrameLocks/>
          </p:cNvGraphicFramePr>
          <p:nvPr>
            <p:extLst>
              <p:ext uri="{D42A27DB-BD31-4B8C-83A1-F6EECF244321}">
                <p14:modId xmlns:p14="http://schemas.microsoft.com/office/powerpoint/2010/main" val="20017826"/>
              </p:ext>
            </p:extLst>
          </p:nvPr>
        </p:nvGraphicFramePr>
        <p:xfrm>
          <a:off x="559733" y="1461013"/>
          <a:ext cx="11066213" cy="4644000"/>
        </p:xfrm>
        <a:graphic>
          <a:graphicData uri="http://schemas.openxmlformats.org/drawingml/2006/table">
            <a:tbl>
              <a:tblPr firstRow="1" bandRow="1">
                <a:tableStyleId>{5C22544A-7EE6-4342-B048-85BDC9FD1C3A}</a:tableStyleId>
              </a:tblPr>
              <a:tblGrid>
                <a:gridCol w="510343">
                  <a:extLst>
                    <a:ext uri="{9D8B030D-6E8A-4147-A177-3AD203B41FA5}">
                      <a16:colId xmlns:a16="http://schemas.microsoft.com/office/drawing/2014/main" val="20000"/>
                    </a:ext>
                  </a:extLst>
                </a:gridCol>
                <a:gridCol w="1977925">
                  <a:extLst>
                    <a:ext uri="{9D8B030D-6E8A-4147-A177-3AD203B41FA5}">
                      <a16:colId xmlns:a16="http://schemas.microsoft.com/office/drawing/2014/main" val="20001"/>
                    </a:ext>
                  </a:extLst>
                </a:gridCol>
                <a:gridCol w="3633215">
                  <a:extLst>
                    <a:ext uri="{9D8B030D-6E8A-4147-A177-3AD203B41FA5}">
                      <a16:colId xmlns:a16="http://schemas.microsoft.com/office/drawing/2014/main" val="20002"/>
                    </a:ext>
                  </a:extLst>
                </a:gridCol>
                <a:gridCol w="2460475">
                  <a:extLst>
                    <a:ext uri="{9D8B030D-6E8A-4147-A177-3AD203B41FA5}">
                      <a16:colId xmlns:a16="http://schemas.microsoft.com/office/drawing/2014/main" val="20003"/>
                    </a:ext>
                  </a:extLst>
                </a:gridCol>
                <a:gridCol w="2484255">
                  <a:extLst>
                    <a:ext uri="{9D8B030D-6E8A-4147-A177-3AD203B41FA5}">
                      <a16:colId xmlns:a16="http://schemas.microsoft.com/office/drawing/2014/main" val="20004"/>
                    </a:ext>
                  </a:extLst>
                </a:gridCol>
              </a:tblGrid>
              <a:tr h="432000">
                <a:tc>
                  <a:txBody>
                    <a:bodyPr/>
                    <a:lstStyle/>
                    <a:p>
                      <a:pPr algn="ctr" fontAlgn="ctr"/>
                      <a:endParaRPr lang="en-US" sz="19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fontAlgn="ctr"/>
                      <a:r>
                        <a:rPr lang="en-US" sz="1900" b="1" i="0" u="none" strike="noStrike" dirty="0">
                          <a:solidFill>
                            <a:srgbClr val="000000"/>
                          </a:solidFill>
                          <a:effectLst/>
                          <a:latin typeface="+mn-lt"/>
                        </a:rPr>
                        <a:t>Name</a:t>
                      </a:r>
                    </a:p>
                  </a:txBody>
                  <a:tcPr marL="12700" marR="12700" marT="1270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spcBef>
                          <a:spcPts val="600"/>
                        </a:spcBef>
                        <a:spcAft>
                          <a:spcPts val="600"/>
                        </a:spcAft>
                      </a:pPr>
                      <a:r>
                        <a:rPr lang="en-US" sz="1900" b="1" i="0" u="none" strike="noStrike" dirty="0">
                          <a:solidFill>
                            <a:srgbClr val="000000"/>
                          </a:solidFill>
                          <a:effectLst/>
                          <a:latin typeface="+mn-lt"/>
                        </a:rPr>
                        <a:t>Current Portfolio</a:t>
                      </a:r>
                    </a:p>
                  </a:txBody>
                  <a:tcPr marL="12700" marR="12700" marT="1270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900" b="1" i="0" u="none" strike="noStrike" dirty="0">
                          <a:solidFill>
                            <a:srgbClr val="000000"/>
                          </a:solidFill>
                          <a:effectLst/>
                          <a:latin typeface="+mn-lt"/>
                        </a:rPr>
                        <a:t>Status</a:t>
                      </a:r>
                    </a:p>
                  </a:txBody>
                  <a:tcPr marL="12700" marR="12700" marT="1270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900" b="1" i="0" u="none" strike="noStrike" dirty="0">
                          <a:solidFill>
                            <a:srgbClr val="000000"/>
                          </a:solidFill>
                          <a:effectLst/>
                          <a:latin typeface="+mn-lt"/>
                        </a:rPr>
                        <a:t>Action</a:t>
                      </a:r>
                    </a:p>
                  </a:txBody>
                  <a:tcPr marL="12700" marR="12700" marT="1270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p>
                      <a:pPr algn="ctr" fontAlgn="ctr"/>
                      <a:r>
                        <a:rPr lang="en-US" sz="1500" b="0" i="0" u="none" strike="noStrike" dirty="0">
                          <a:solidFill>
                            <a:srgbClr val="000000"/>
                          </a:solidFill>
                          <a:effectLst/>
                          <a:latin typeface="+mn-lt"/>
                        </a:rPr>
                        <a:t>1</a:t>
                      </a: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a:r>
                        <a:rPr lang="en-US" sz="1900" b="0" dirty="0">
                          <a:latin typeface="+mn-lt"/>
                        </a:rPr>
                        <a:t>Kiki Loubser</a:t>
                      </a:r>
                    </a:p>
                  </a:txBody>
                  <a:tcPr marL="12700" marR="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366FF">
                        <a:alpha val="14902"/>
                      </a:srgbClr>
                    </a:solidFill>
                  </a:tcPr>
                </a:tc>
                <a:tc>
                  <a:txBody>
                    <a:bodyPr/>
                    <a:lstStyle/>
                    <a:p>
                      <a:pPr marL="0" algn="l" defTabSz="457200" rtl="0" eaLnBrk="1" fontAlgn="ctr" latinLnBrk="0" hangingPunct="1"/>
                      <a:r>
                        <a:rPr lang="en-US" sz="1600" b="0" i="0" u="none" strike="noStrike" kern="1200" dirty="0">
                          <a:solidFill>
                            <a:srgbClr val="000000"/>
                          </a:solidFill>
                          <a:effectLst/>
                          <a:latin typeface="+mn-lt"/>
                          <a:ea typeface="+mn-ea"/>
                          <a:cs typeface="+mn-cs"/>
                        </a:rPr>
                        <a:t>Chair</a:t>
                      </a:r>
                    </a:p>
                  </a:txBody>
                  <a:tcPr marL="12700" marR="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366FF">
                        <a:alpha val="14902"/>
                      </a:srgbClr>
                    </a:solidFill>
                  </a:tcPr>
                </a:tc>
                <a:tc>
                  <a:txBody>
                    <a:bodyPr/>
                    <a:lstStyle/>
                    <a:p>
                      <a:pPr marL="0" algn="l" defTabSz="457200" rtl="0" eaLnBrk="1" fontAlgn="ctr" latinLnBrk="0" hangingPunct="1"/>
                      <a:r>
                        <a:rPr lang="en-US" sz="1600" b="0" i="0" u="none" strike="noStrike" kern="1200" dirty="0">
                          <a:solidFill>
                            <a:srgbClr val="000000"/>
                          </a:solidFill>
                          <a:effectLst/>
                          <a:latin typeface="+mn-lt"/>
                          <a:ea typeface="+mn-ea"/>
                          <a:cs typeface="+mn-cs"/>
                        </a:rPr>
                        <a:t>Resign by rotation </a:t>
                      </a:r>
                    </a:p>
                  </a:txBody>
                  <a:tcPr marL="12700" marR="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366FF">
                        <a:alpha val="14902"/>
                      </a:srgbClr>
                    </a:solidFill>
                  </a:tcPr>
                </a:tc>
                <a:tc>
                  <a:txBody>
                    <a:bodyPr/>
                    <a:lstStyle/>
                    <a:p>
                      <a:pPr marL="0" algn="l" defTabSz="457200" rtl="0" eaLnBrk="1" fontAlgn="ctr" latinLnBrk="0" hangingPunct="1"/>
                      <a:r>
                        <a:rPr lang="en-US" sz="1600" b="0" i="0" u="none" strike="noStrike" kern="1200" dirty="0">
                          <a:solidFill>
                            <a:srgbClr val="000000"/>
                          </a:solidFill>
                          <a:effectLst/>
                          <a:latin typeface="+mn-lt"/>
                          <a:ea typeface="+mn-ea"/>
                          <a:cs typeface="+mn-cs"/>
                        </a:rPr>
                        <a:t>Stand for re-appointment</a:t>
                      </a:r>
                    </a:p>
                  </a:txBody>
                  <a:tcPr marL="12700" marR="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366FF">
                        <a:alpha val="14902"/>
                      </a:srgbClr>
                    </a:solidFill>
                  </a:tcPr>
                </a:tc>
                <a:extLst>
                  <a:ext uri="{0D108BD9-81ED-4DB2-BD59-A6C34878D82A}">
                    <a16:rowId xmlns:a16="http://schemas.microsoft.com/office/drawing/2014/main" val="10001"/>
                  </a:ext>
                </a:extLst>
              </a:tr>
              <a:tr h="468000">
                <a:tc>
                  <a:txBody>
                    <a:bodyPr/>
                    <a:lstStyle/>
                    <a:p>
                      <a:pPr algn="ctr"/>
                      <a:r>
                        <a:rPr lang="en-US" sz="1500" b="0" dirty="0">
                          <a:latin typeface="+mn-lt"/>
                        </a:rPr>
                        <a:t>2</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900" b="0" i="0" u="none" strike="noStrike" dirty="0">
                          <a:solidFill>
                            <a:srgbClr val="000000"/>
                          </a:solidFill>
                          <a:effectLst/>
                          <a:latin typeface="+mn-lt"/>
                        </a:rPr>
                        <a:t>Wesley Corbett </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mn-lt"/>
                        </a:rPr>
                        <a:t>Security </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sk-SK" sz="1600" b="0" i="0" u="none" strike="noStrike" dirty="0">
                          <a:solidFill>
                            <a:srgbClr val="000000"/>
                          </a:solidFill>
                          <a:effectLst/>
                          <a:latin typeface="+mn-lt"/>
                        </a:rPr>
                        <a:t>Current</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p>
                      <a:pPr algn="ctr"/>
                      <a:r>
                        <a:rPr lang="en-US" sz="1500" b="0" dirty="0">
                          <a:latin typeface="+mn-lt"/>
                        </a:rPr>
                        <a:t>3</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fontAlgn="ctr"/>
                      <a:r>
                        <a:rPr lang="en-US" sz="1900" b="0" i="0" u="none" strike="noStrike" dirty="0">
                          <a:solidFill>
                            <a:srgbClr val="000000"/>
                          </a:solidFill>
                          <a:effectLst/>
                          <a:latin typeface="+mn-lt"/>
                        </a:rPr>
                        <a:t>Jody Aufrichtig </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fontAlgn="ctr"/>
                      <a:r>
                        <a:rPr lang="en-US" sz="1600" b="0" i="0" u="none" strike="noStrike" dirty="0">
                          <a:solidFill>
                            <a:srgbClr val="000000"/>
                          </a:solidFill>
                          <a:effectLst/>
                          <a:latin typeface="+mn-lt"/>
                        </a:rPr>
                        <a:t>Projects </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fontAlgn="ctr"/>
                      <a:r>
                        <a:rPr lang="en-US" sz="1600" b="0" i="0" u="none" strike="noStrike" kern="1200" dirty="0">
                          <a:solidFill>
                            <a:srgbClr val="000000"/>
                          </a:solidFill>
                          <a:effectLst/>
                          <a:latin typeface="+mn-lt"/>
                          <a:ea typeface="+mn-ea"/>
                          <a:cs typeface="+mn-cs"/>
                        </a:rPr>
                        <a:t>Current</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fontAlgn="ct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extLst>
                  <a:ext uri="{0D108BD9-81ED-4DB2-BD59-A6C34878D82A}">
                    <a16:rowId xmlns:a16="http://schemas.microsoft.com/office/drawing/2014/main" val="10003"/>
                  </a:ext>
                </a:extLst>
              </a:tr>
              <a:tr h="468000">
                <a:tc>
                  <a:txBody>
                    <a:bodyPr/>
                    <a:lstStyle/>
                    <a:p>
                      <a:pPr algn="ctr"/>
                      <a:r>
                        <a:rPr lang="en-US" sz="1500" b="0" dirty="0">
                          <a:latin typeface="+mn-lt"/>
                        </a:rPr>
                        <a:t>4</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900" b="0" i="0" u="none" strike="noStrike" dirty="0">
                          <a:solidFill>
                            <a:srgbClr val="000000"/>
                          </a:solidFill>
                          <a:effectLst/>
                          <a:latin typeface="+mn-lt"/>
                        </a:rPr>
                        <a:t>Ian Scott </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mn-lt"/>
                        </a:rPr>
                        <a:t>Treasurer</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mn-lt"/>
                        </a:rPr>
                        <a:t>Co-opted</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sk-SK" sz="1600" b="0" i="0" u="none" strike="noStrike" dirty="0" err="1">
                          <a:solidFill>
                            <a:srgbClr val="000000"/>
                          </a:solidFill>
                          <a:effectLst/>
                          <a:latin typeface="+mn-lt"/>
                        </a:rPr>
                        <a:t>Stand</a:t>
                      </a:r>
                      <a:r>
                        <a:rPr lang="sk-SK" sz="1600" b="0" i="0" u="none" strike="noStrike" dirty="0">
                          <a:solidFill>
                            <a:srgbClr val="000000"/>
                          </a:solidFill>
                          <a:effectLst/>
                          <a:latin typeface="+mn-lt"/>
                        </a:rPr>
                        <a:t> </a:t>
                      </a:r>
                      <a:r>
                        <a:rPr lang="sk-SK" sz="1600" b="0" i="0" u="none" strike="noStrike" dirty="0" err="1">
                          <a:solidFill>
                            <a:srgbClr val="000000"/>
                          </a:solidFill>
                          <a:effectLst/>
                          <a:latin typeface="+mn-lt"/>
                        </a:rPr>
                        <a:t>for</a:t>
                      </a:r>
                      <a:r>
                        <a:rPr lang="sk-SK" sz="1600" b="0" i="0" u="none" strike="noStrike" dirty="0">
                          <a:solidFill>
                            <a:srgbClr val="000000"/>
                          </a:solidFill>
                          <a:effectLst/>
                          <a:latin typeface="+mn-lt"/>
                        </a:rPr>
                        <a:t> </a:t>
                      </a:r>
                      <a:r>
                        <a:rPr lang="sk-SK" sz="1600" b="0" i="0" u="none" strike="noStrike" dirty="0" err="1">
                          <a:solidFill>
                            <a:srgbClr val="000000"/>
                          </a:solidFill>
                          <a:effectLst/>
                          <a:latin typeface="+mn-lt"/>
                        </a:rPr>
                        <a:t>appointment</a:t>
                      </a:r>
                      <a:endParaRPr lang="sk-SK"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8000">
                <a:tc>
                  <a:txBody>
                    <a:bodyPr/>
                    <a:lstStyle/>
                    <a:p>
                      <a:pPr algn="ctr"/>
                      <a:r>
                        <a:rPr lang="en-US" sz="1500" b="0" dirty="0">
                          <a:latin typeface="+mn-lt"/>
                        </a:rPr>
                        <a:t>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fontAlgn="ctr"/>
                      <a:r>
                        <a:rPr lang="en-US" sz="1900" b="0" i="0" u="none" strike="noStrike" dirty="0">
                          <a:solidFill>
                            <a:srgbClr val="000000"/>
                          </a:solidFill>
                          <a:effectLst/>
                          <a:latin typeface="+mn-lt"/>
                        </a:rPr>
                        <a:t>Andrew </a:t>
                      </a:r>
                      <a:r>
                        <a:rPr lang="en-US" sz="1900" b="0" i="0" u="none" strike="noStrike" dirty="0" err="1">
                          <a:solidFill>
                            <a:srgbClr val="000000"/>
                          </a:solidFill>
                          <a:effectLst/>
                          <a:latin typeface="+mn-lt"/>
                        </a:rPr>
                        <a:t>Jakins</a:t>
                      </a:r>
                      <a:r>
                        <a:rPr lang="en-US" sz="1900" b="0" i="0" u="none" strike="noStrike" dirty="0">
                          <a:solidFill>
                            <a:srgbClr val="000000"/>
                          </a:solidFill>
                          <a:effectLst/>
                          <a:latin typeface="+mn-lt"/>
                        </a:rPr>
                        <a:t> </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fontAlgn="ctr"/>
                      <a:r>
                        <a:rPr lang="en-US" sz="1600" b="0" i="0" u="none" strike="noStrike" dirty="0">
                          <a:solidFill>
                            <a:srgbClr val="000000"/>
                          </a:solidFill>
                          <a:effectLst/>
                          <a:latin typeface="+mn-lt"/>
                        </a:rPr>
                        <a:t> Security/infrastructure</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fontAlgn="ctr"/>
                      <a:r>
                        <a:rPr lang="en-US" sz="1600" b="0" i="0" u="none" strike="noStrike" dirty="0">
                          <a:solidFill>
                            <a:srgbClr val="000000"/>
                          </a:solidFill>
                          <a:effectLst/>
                          <a:latin typeface="+mn-lt"/>
                        </a:rPr>
                        <a:t>Co-opted</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fontAlgn="ctr"/>
                      <a:r>
                        <a:rPr lang="sk-SK" sz="1600" b="0" i="0" u="none" strike="noStrike" dirty="0" err="1">
                          <a:solidFill>
                            <a:srgbClr val="000000"/>
                          </a:solidFill>
                          <a:effectLst/>
                          <a:latin typeface="+mn-lt"/>
                        </a:rPr>
                        <a:t>Stand</a:t>
                      </a:r>
                      <a:r>
                        <a:rPr lang="sk-SK" sz="1600" b="0" i="0" u="none" strike="noStrike" dirty="0">
                          <a:solidFill>
                            <a:srgbClr val="000000"/>
                          </a:solidFill>
                          <a:effectLst/>
                          <a:latin typeface="+mn-lt"/>
                        </a:rPr>
                        <a:t> </a:t>
                      </a:r>
                      <a:r>
                        <a:rPr lang="sk-SK" sz="1600" b="0" i="0" u="none" strike="noStrike" dirty="0" err="1">
                          <a:solidFill>
                            <a:srgbClr val="000000"/>
                          </a:solidFill>
                          <a:effectLst/>
                          <a:latin typeface="+mn-lt"/>
                        </a:rPr>
                        <a:t>for</a:t>
                      </a:r>
                      <a:r>
                        <a:rPr lang="sk-SK" sz="1600" b="0" i="0" u="none" strike="noStrike" dirty="0">
                          <a:solidFill>
                            <a:srgbClr val="000000"/>
                          </a:solidFill>
                          <a:effectLst/>
                          <a:latin typeface="+mn-lt"/>
                        </a:rPr>
                        <a:t> </a:t>
                      </a:r>
                      <a:r>
                        <a:rPr lang="sk-SK" sz="1600" b="0" i="0" u="none" strike="noStrike" dirty="0" err="1">
                          <a:solidFill>
                            <a:srgbClr val="000000"/>
                          </a:solidFill>
                          <a:effectLst/>
                          <a:latin typeface="+mn-lt"/>
                        </a:rPr>
                        <a:t>appointment</a:t>
                      </a:r>
                      <a:endParaRPr lang="sk-SK"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extLst>
                  <a:ext uri="{0D108BD9-81ED-4DB2-BD59-A6C34878D82A}">
                    <a16:rowId xmlns:a16="http://schemas.microsoft.com/office/drawing/2014/main" val="10005"/>
                  </a:ext>
                </a:extLst>
              </a:tr>
              <a:tr h="468000">
                <a:tc>
                  <a:txBody>
                    <a:bodyPr/>
                    <a:lstStyle/>
                    <a:p>
                      <a:pPr algn="ctr"/>
                      <a:r>
                        <a:rPr lang="en-US" sz="1500" b="0" dirty="0">
                          <a:latin typeface="+mn-lt"/>
                        </a:rPr>
                        <a:t>6</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900" b="0" i="0" u="none" strike="noStrike" dirty="0">
                          <a:solidFill>
                            <a:srgbClr val="000000"/>
                          </a:solidFill>
                          <a:effectLst/>
                          <a:latin typeface="+mn-lt"/>
                        </a:rPr>
                        <a:t>Jonathan Crowther </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mn-lt"/>
                        </a:rPr>
                        <a:t>Environment/beach/social</a:t>
                      </a:r>
                      <a:r>
                        <a:rPr lang="en-US" sz="1600" b="0" i="0" u="none" strike="noStrike" baseline="0" dirty="0">
                          <a:solidFill>
                            <a:srgbClr val="000000"/>
                          </a:solidFill>
                          <a:effectLst/>
                          <a:latin typeface="+mn-lt"/>
                        </a:rPr>
                        <a:t> development</a:t>
                      </a:r>
                      <a:r>
                        <a:rPr lang="en-US" sz="1600" b="0" i="0" u="none" strike="noStrike" dirty="0">
                          <a:solidFill>
                            <a:srgbClr val="000000"/>
                          </a:solidFill>
                          <a:effectLst/>
                          <a:latin typeface="+mn-lt"/>
                        </a:rPr>
                        <a:t> </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sk-SK" sz="1600" b="0" i="0" u="none" strike="noStrike" kern="1200" dirty="0" err="1">
                          <a:solidFill>
                            <a:srgbClr val="000000"/>
                          </a:solidFill>
                          <a:effectLst/>
                          <a:latin typeface="+mn-lt"/>
                          <a:ea typeface="+mn-ea"/>
                          <a:cs typeface="+mn-cs"/>
                        </a:rPr>
                        <a:t>Current</a:t>
                      </a:r>
                      <a:endParaRPr lang="sk-SK" sz="1600" b="0" i="0" u="none" strike="noStrike" kern="1200" dirty="0">
                        <a:solidFill>
                          <a:srgbClr val="000000"/>
                        </a:solidFill>
                        <a:effectLst/>
                        <a:latin typeface="+mn-lt"/>
                        <a:ea typeface="+mn-ea"/>
                        <a:cs typeface="+mn-cs"/>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sk-SK"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8000">
                <a:tc>
                  <a:txBody>
                    <a:bodyPr/>
                    <a:lstStyle/>
                    <a:p>
                      <a:pPr algn="ctr"/>
                      <a:r>
                        <a:rPr lang="en-US" sz="1500" b="0" dirty="0">
                          <a:latin typeface="+mn-lt"/>
                        </a:rPr>
                        <a:t>7</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fontAlgn="ctr"/>
                      <a:r>
                        <a:rPr lang="en-US" sz="1900" b="0" i="0" u="none" strike="noStrike" dirty="0">
                          <a:solidFill>
                            <a:srgbClr val="000000"/>
                          </a:solidFill>
                          <a:effectLst/>
                          <a:latin typeface="+mn-lt"/>
                        </a:rPr>
                        <a:t>Rob Curtis </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fontAlgn="ctr"/>
                      <a:r>
                        <a:rPr lang="en-US" sz="1600" b="0" i="0" u="none" strike="noStrike" dirty="0">
                          <a:solidFill>
                            <a:srgbClr val="000000"/>
                          </a:solidFill>
                          <a:effectLst/>
                          <a:latin typeface="+mn-lt"/>
                        </a:rPr>
                        <a:t>Communication </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fontAlgn="ctr"/>
                      <a:r>
                        <a:rPr lang="en-US" sz="1600" b="0" i="0" u="none" strike="noStrike" dirty="0">
                          <a:solidFill>
                            <a:srgbClr val="000000"/>
                          </a:solidFill>
                          <a:effectLst/>
                          <a:latin typeface="+mn-lt"/>
                        </a:rPr>
                        <a:t>Co-opted</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tc>
                  <a:txBody>
                    <a:bodyPr/>
                    <a:lstStyle/>
                    <a:p>
                      <a:pPr algn="l" fontAlgn="ctr"/>
                      <a:r>
                        <a:rPr lang="sk-SK" sz="1600" b="0" i="0" u="none" strike="noStrike" dirty="0" err="1">
                          <a:solidFill>
                            <a:srgbClr val="000000"/>
                          </a:solidFill>
                          <a:effectLst/>
                          <a:latin typeface="+mn-lt"/>
                        </a:rPr>
                        <a:t>Stand</a:t>
                      </a:r>
                      <a:r>
                        <a:rPr lang="sk-SK" sz="1600" b="0" i="0" u="none" strike="noStrike" dirty="0">
                          <a:solidFill>
                            <a:srgbClr val="000000"/>
                          </a:solidFill>
                          <a:effectLst/>
                          <a:latin typeface="+mn-lt"/>
                        </a:rPr>
                        <a:t> </a:t>
                      </a:r>
                      <a:r>
                        <a:rPr lang="sk-SK" sz="1600" b="0" i="0" u="none" strike="noStrike" dirty="0" err="1">
                          <a:solidFill>
                            <a:srgbClr val="000000"/>
                          </a:solidFill>
                          <a:effectLst/>
                          <a:latin typeface="+mn-lt"/>
                        </a:rPr>
                        <a:t>for</a:t>
                      </a:r>
                      <a:r>
                        <a:rPr lang="sk-SK" sz="1600" b="0" i="0" u="none" strike="noStrike" dirty="0">
                          <a:solidFill>
                            <a:srgbClr val="000000"/>
                          </a:solidFill>
                          <a:effectLst/>
                          <a:latin typeface="+mn-lt"/>
                        </a:rPr>
                        <a:t> </a:t>
                      </a:r>
                      <a:r>
                        <a:rPr lang="sk-SK" sz="1600" b="0" i="0" u="none" strike="noStrike" dirty="0" err="1">
                          <a:solidFill>
                            <a:srgbClr val="000000"/>
                          </a:solidFill>
                          <a:effectLst/>
                          <a:latin typeface="+mn-lt"/>
                        </a:rPr>
                        <a:t>appointment</a:t>
                      </a:r>
                      <a:r>
                        <a:rPr lang="sk-SK" sz="1600" b="0" i="0" u="none" strike="noStrike" dirty="0">
                          <a:solidFill>
                            <a:srgbClr val="000000"/>
                          </a:solidFill>
                          <a:effectLst/>
                          <a:latin typeface="+mn-lt"/>
                        </a:rPr>
                        <a:t> </a:t>
                      </a:r>
                      <a:endParaRPr lang="sk-SK" sz="1600" b="0" i="0" u="none" strike="noStrike" dirty="0">
                        <a:solidFill>
                          <a:srgbClr val="000000"/>
                        </a:solidFill>
                        <a:effectLst/>
                        <a:highlight>
                          <a:srgbClr val="FFFF00"/>
                        </a:highligh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66FF">
                        <a:alpha val="14902"/>
                      </a:srgbClr>
                    </a:solidFill>
                  </a:tcPr>
                </a:tc>
                <a:extLst>
                  <a:ext uri="{0D108BD9-81ED-4DB2-BD59-A6C34878D82A}">
                    <a16:rowId xmlns:a16="http://schemas.microsoft.com/office/drawing/2014/main" val="10007"/>
                  </a:ext>
                </a:extLst>
              </a:tr>
              <a:tr h="468000">
                <a:tc>
                  <a:txBody>
                    <a:bodyPr/>
                    <a:lstStyle/>
                    <a:p>
                      <a:pPr algn="ctr"/>
                      <a:r>
                        <a:rPr lang="en-US" sz="1500" b="0" dirty="0">
                          <a:latin typeface="+mn-lt"/>
                        </a:rPr>
                        <a:t>8</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900" b="0" i="0" u="none" strike="noStrike" kern="1200" dirty="0">
                          <a:solidFill>
                            <a:srgbClr val="000000"/>
                          </a:solidFill>
                          <a:effectLst/>
                          <a:latin typeface="+mn-lt"/>
                          <a:ea typeface="+mn-ea"/>
                          <a:cs typeface="+mn-cs"/>
                        </a:rPr>
                        <a:t>Andrew McNulty</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mn-lt"/>
                        </a:rPr>
                        <a:t>City Liaison/finance/ infrastructure</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sk-SK" sz="1600" b="0" i="0" u="none" strike="noStrike" dirty="0" err="1">
                          <a:solidFill>
                            <a:srgbClr val="000000"/>
                          </a:solidFill>
                          <a:effectLst/>
                          <a:latin typeface="+mn-lt"/>
                        </a:rPr>
                        <a:t>Resign</a:t>
                      </a:r>
                      <a:r>
                        <a:rPr lang="sk-SK" sz="1600" b="0" i="0" u="none" strike="noStrike" dirty="0">
                          <a:solidFill>
                            <a:srgbClr val="000000"/>
                          </a:solidFill>
                          <a:effectLst/>
                          <a:latin typeface="+mn-lt"/>
                        </a:rPr>
                        <a:t> by </a:t>
                      </a:r>
                      <a:r>
                        <a:rPr lang="sk-SK" sz="1600" b="0" i="0" u="none" strike="noStrike" dirty="0" err="1">
                          <a:solidFill>
                            <a:srgbClr val="000000"/>
                          </a:solidFill>
                          <a:effectLst/>
                          <a:latin typeface="+mn-lt"/>
                        </a:rPr>
                        <a:t>rotation</a:t>
                      </a:r>
                      <a:endParaRPr lang="sk-SK"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sk-SK" sz="1600" b="0" i="0" u="none" strike="noStrike" dirty="0" err="1">
                          <a:solidFill>
                            <a:srgbClr val="000000"/>
                          </a:solidFill>
                          <a:effectLst/>
                          <a:latin typeface="+mn-lt"/>
                        </a:rPr>
                        <a:t>Stand</a:t>
                      </a:r>
                      <a:r>
                        <a:rPr lang="sk-SK" sz="1600" b="0" i="0" u="none" strike="noStrike" dirty="0">
                          <a:solidFill>
                            <a:srgbClr val="000000"/>
                          </a:solidFill>
                          <a:effectLst/>
                          <a:latin typeface="+mn-lt"/>
                        </a:rPr>
                        <a:t> </a:t>
                      </a:r>
                      <a:r>
                        <a:rPr lang="sk-SK" sz="1600" b="0" i="0" u="none" strike="noStrike" dirty="0" err="1">
                          <a:solidFill>
                            <a:srgbClr val="000000"/>
                          </a:solidFill>
                          <a:effectLst/>
                          <a:latin typeface="+mn-lt"/>
                        </a:rPr>
                        <a:t>for</a:t>
                      </a:r>
                      <a:r>
                        <a:rPr lang="sk-SK" sz="1600" b="0" i="0" u="none" strike="noStrike" dirty="0">
                          <a:solidFill>
                            <a:srgbClr val="000000"/>
                          </a:solidFill>
                          <a:effectLst/>
                          <a:latin typeface="+mn-lt"/>
                        </a:rPr>
                        <a:t> re-</a:t>
                      </a:r>
                      <a:r>
                        <a:rPr lang="sk-SK" sz="1600" b="0" i="0" u="none" strike="noStrike" dirty="0" err="1">
                          <a:solidFill>
                            <a:srgbClr val="000000"/>
                          </a:solidFill>
                          <a:effectLst/>
                          <a:latin typeface="+mn-lt"/>
                        </a:rPr>
                        <a:t>appointment</a:t>
                      </a:r>
                      <a:r>
                        <a:rPr lang="sk-SK" sz="1600" b="0" i="0" u="none" strike="noStrike" dirty="0">
                          <a:solidFill>
                            <a:srgbClr val="000000"/>
                          </a:solidFill>
                          <a:effectLst/>
                          <a:latin typeface="+mn-lt"/>
                        </a:rPr>
                        <a:t> </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68000">
                <a:tc>
                  <a:txBody>
                    <a:bodyPr/>
                    <a:lstStyle/>
                    <a:p>
                      <a:pPr algn="ctr"/>
                      <a:r>
                        <a:rPr lang="en-US" sz="1500" b="0" dirty="0">
                          <a:latin typeface="+mn-lt"/>
                        </a:rPr>
                        <a:t>9</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C8C31">
                        <a:alpha val="14902"/>
                      </a:srgbClr>
                    </a:solidFill>
                  </a:tcPr>
                </a:tc>
                <a:tc>
                  <a:txBody>
                    <a:bodyPr/>
                    <a:lstStyle/>
                    <a:p>
                      <a:pPr algn="l" fontAlgn="ctr"/>
                      <a:r>
                        <a:rPr lang="en-US" sz="1900" b="0" i="0" u="none" strike="noStrike" kern="1200" dirty="0">
                          <a:solidFill>
                            <a:srgbClr val="000000"/>
                          </a:solidFill>
                          <a:effectLst/>
                          <a:latin typeface="+mn-lt"/>
                          <a:ea typeface="+mn-ea"/>
                          <a:cs typeface="+mn-cs"/>
                        </a:rPr>
                        <a:t>Mark Greig</a:t>
                      </a:r>
                      <a:endParaRPr lang="en-US" sz="19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C8C31">
                        <a:alpha val="14902"/>
                      </a:srgbClr>
                    </a:solidFill>
                  </a:tcPr>
                </a:tc>
                <a:tc>
                  <a:txBody>
                    <a:bodyPr/>
                    <a:lstStyle/>
                    <a:p>
                      <a:pPr algn="l"/>
                      <a:r>
                        <a:rPr lang="en-US" sz="1600" b="0" dirty="0">
                          <a:latin typeface="+mn-lt"/>
                        </a:rPr>
                        <a:t>Legal/</a:t>
                      </a:r>
                      <a:r>
                        <a:rPr lang="en-US" sz="1600" b="0" i="0" u="none" strike="noStrike" kern="1200" dirty="0">
                          <a:solidFill>
                            <a:srgbClr val="000000"/>
                          </a:solidFill>
                          <a:effectLst/>
                          <a:latin typeface="+mn-lt"/>
                          <a:ea typeface="+mn-ea"/>
                          <a:cs typeface="+mn-cs"/>
                        </a:rPr>
                        <a:t>Environment</a:t>
                      </a:r>
                      <a:endParaRPr lang="en-US" sz="1600" b="0" dirty="0">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C8C31">
                        <a:alpha val="14902"/>
                      </a:srgbClr>
                    </a:solidFill>
                  </a:tcPr>
                </a:tc>
                <a:tc>
                  <a:txBody>
                    <a:bodyPr/>
                    <a:lstStyle/>
                    <a:p>
                      <a:pPr algn="l"/>
                      <a:r>
                        <a:rPr lang="en-US" sz="1600" b="0" dirty="0">
                          <a:latin typeface="+mn-lt"/>
                        </a:rPr>
                        <a:t>Resign by rotation</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C8C31">
                        <a:alpha val="14902"/>
                      </a:srgbClr>
                    </a:solidFill>
                  </a:tcPr>
                </a:tc>
                <a:tc>
                  <a:txBody>
                    <a:bodyPr/>
                    <a:lstStyle/>
                    <a:p>
                      <a:pPr algn="l" fontAlgn="ctr"/>
                      <a:r>
                        <a:rPr lang="sk-SK" sz="1600" b="0" i="0" u="none" strike="noStrike" dirty="0">
                          <a:solidFill>
                            <a:srgbClr val="000000"/>
                          </a:solidFill>
                          <a:effectLst/>
                          <a:latin typeface="+mn-lt"/>
                        </a:rPr>
                        <a:t> </a:t>
                      </a:r>
                      <a:r>
                        <a:rPr lang="sk-SK" sz="1600" b="0" i="0" u="none" strike="noStrike" dirty="0" err="1">
                          <a:solidFill>
                            <a:srgbClr val="000000"/>
                          </a:solidFill>
                          <a:effectLst/>
                          <a:latin typeface="+mn-lt"/>
                        </a:rPr>
                        <a:t>Stand</a:t>
                      </a:r>
                      <a:r>
                        <a:rPr lang="sk-SK" sz="1600" b="0" i="0" u="none" strike="noStrike" dirty="0">
                          <a:solidFill>
                            <a:srgbClr val="000000"/>
                          </a:solidFill>
                          <a:effectLst/>
                          <a:latin typeface="+mn-lt"/>
                        </a:rPr>
                        <a:t> </a:t>
                      </a:r>
                      <a:r>
                        <a:rPr lang="sk-SK" sz="1600" b="0" i="0" u="none" strike="noStrike" dirty="0" err="1">
                          <a:solidFill>
                            <a:srgbClr val="000000"/>
                          </a:solidFill>
                          <a:effectLst/>
                          <a:latin typeface="+mn-lt"/>
                        </a:rPr>
                        <a:t>for</a:t>
                      </a:r>
                      <a:r>
                        <a:rPr lang="sk-SK" sz="1600" b="0" i="0" u="none" strike="noStrike" dirty="0">
                          <a:solidFill>
                            <a:srgbClr val="000000"/>
                          </a:solidFill>
                          <a:effectLst/>
                          <a:latin typeface="+mn-lt"/>
                        </a:rPr>
                        <a:t> re-</a:t>
                      </a:r>
                      <a:r>
                        <a:rPr lang="sk-SK" sz="1600" b="0" i="0" u="none" strike="noStrike" dirty="0" err="1">
                          <a:solidFill>
                            <a:srgbClr val="000000"/>
                          </a:solidFill>
                          <a:effectLst/>
                          <a:latin typeface="+mn-lt"/>
                        </a:rPr>
                        <a:t>appointment</a:t>
                      </a:r>
                      <a:endParaRPr lang="sk-SK"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C8C31">
                        <a:alpha val="14902"/>
                      </a:srgbClr>
                    </a:solidFill>
                  </a:tcPr>
                </a:tc>
                <a:extLst>
                  <a:ext uri="{0D108BD9-81ED-4DB2-BD59-A6C34878D82A}">
                    <a16:rowId xmlns:a16="http://schemas.microsoft.com/office/drawing/2014/main" val="10009"/>
                  </a:ext>
                </a:extLst>
              </a:tr>
            </a:tbl>
          </a:graphicData>
        </a:graphic>
      </p:graphicFrame>
      <p:sp>
        <p:nvSpPr>
          <p:cNvPr id="9" name="Slide Number Placeholder 3">
            <a:extLst>
              <a:ext uri="{FF2B5EF4-FFF2-40B4-BE49-F238E27FC236}">
                <a16:creationId xmlns:a16="http://schemas.microsoft.com/office/drawing/2014/main" id="{CDEA16B0-A8B5-45FD-AAFA-2523C3A80FC5}"/>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37</a:t>
            </a:fld>
            <a:endParaRPr lang="en-ZA" sz="1000" dirty="0"/>
          </a:p>
        </p:txBody>
      </p:sp>
    </p:spTree>
    <p:extLst>
      <p:ext uri="{BB962C8B-B14F-4D97-AF65-F5344CB8AC3E}">
        <p14:creationId xmlns:p14="http://schemas.microsoft.com/office/powerpoint/2010/main" val="2758441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8.   Q &amp; A</a:t>
            </a:r>
            <a:endParaRPr lang="en-ZA" sz="2200" dirty="0"/>
          </a:p>
        </p:txBody>
      </p:sp>
      <p:pic>
        <p:nvPicPr>
          <p:cNvPr id="11" name="Picture 10">
            <a:extLst>
              <a:ext uri="{FF2B5EF4-FFF2-40B4-BE49-F238E27FC236}">
                <a16:creationId xmlns:a16="http://schemas.microsoft.com/office/drawing/2014/main" id="{F72E86A1-605D-4B76-82CB-2F962FF8A811}"/>
              </a:ext>
            </a:extLst>
          </p:cNvPr>
          <p:cNvPicPr>
            <a:picLocks noChangeAspect="1"/>
          </p:cNvPicPr>
          <p:nvPr/>
        </p:nvPicPr>
        <p:blipFill rotWithShape="1">
          <a:blip r:embed="rId2">
            <a:extLst>
              <a:ext uri="{28A0092B-C50C-407E-A947-70E740481C1C}">
                <a14:useLocalDpi xmlns:a14="http://schemas.microsoft.com/office/drawing/2010/main" val="0"/>
              </a:ext>
            </a:extLst>
          </a:blip>
          <a:srcRect l="8189" t="7719" r="6127" b="7177"/>
          <a:stretch/>
        </p:blipFill>
        <p:spPr>
          <a:xfrm>
            <a:off x="3805647" y="2142308"/>
            <a:ext cx="3621108" cy="3596641"/>
          </a:xfrm>
          <a:prstGeom prst="rect">
            <a:avLst/>
          </a:prstGeom>
        </p:spPr>
      </p:pic>
      <p:sp>
        <p:nvSpPr>
          <p:cNvPr id="4" name="Slide Number Placeholder 3">
            <a:extLst>
              <a:ext uri="{FF2B5EF4-FFF2-40B4-BE49-F238E27FC236}">
                <a16:creationId xmlns:a16="http://schemas.microsoft.com/office/drawing/2014/main" id="{2F5BD879-C81A-4E2F-87D3-74A10893A1B7}"/>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38</a:t>
            </a:fld>
            <a:endParaRPr lang="en-ZA" sz="1000" dirty="0"/>
          </a:p>
        </p:txBody>
      </p:sp>
    </p:spTree>
    <p:extLst>
      <p:ext uri="{BB962C8B-B14F-4D97-AF65-F5344CB8AC3E}">
        <p14:creationId xmlns:p14="http://schemas.microsoft.com/office/powerpoint/2010/main" val="139176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9CA1-E21B-4323-B952-B598EFDC63A8}"/>
              </a:ext>
            </a:extLst>
          </p:cNvPr>
          <p:cNvSpPr>
            <a:spLocks noGrp="1"/>
          </p:cNvSpPr>
          <p:nvPr>
            <p:ph type="title"/>
          </p:nvPr>
        </p:nvSpPr>
        <p:spPr/>
        <p:txBody>
          <a:bodyPr/>
          <a:lstStyle/>
          <a:p>
            <a:r>
              <a:rPr lang="en-ZA" dirty="0"/>
              <a:t>9.   Statutory Approvals</a:t>
            </a:r>
          </a:p>
        </p:txBody>
      </p:sp>
      <p:sp>
        <p:nvSpPr>
          <p:cNvPr id="3" name="TextBox 2">
            <a:extLst>
              <a:ext uri="{FF2B5EF4-FFF2-40B4-BE49-F238E27FC236}">
                <a16:creationId xmlns:a16="http://schemas.microsoft.com/office/drawing/2014/main" id="{A6BAED8E-71A7-4CA7-B9D6-15A92E8BF3DB}"/>
              </a:ext>
            </a:extLst>
          </p:cNvPr>
          <p:cNvSpPr txBox="1"/>
          <p:nvPr/>
        </p:nvSpPr>
        <p:spPr>
          <a:xfrm>
            <a:off x="836024" y="5695405"/>
            <a:ext cx="6853645" cy="430887"/>
          </a:xfrm>
          <a:prstGeom prst="rect">
            <a:avLst/>
          </a:prstGeom>
          <a:noFill/>
        </p:spPr>
        <p:txBody>
          <a:bodyPr wrap="square" rtlCol="0">
            <a:spAutoFit/>
          </a:bodyPr>
          <a:lstStyle/>
          <a:p>
            <a:r>
              <a:rPr lang="en-ZA" sz="2200" i="1" dirty="0"/>
              <a:t>Kiki Loubser</a:t>
            </a:r>
          </a:p>
        </p:txBody>
      </p:sp>
    </p:spTree>
    <p:extLst>
      <p:ext uri="{BB962C8B-B14F-4D97-AF65-F5344CB8AC3E}">
        <p14:creationId xmlns:p14="http://schemas.microsoft.com/office/powerpoint/2010/main" val="29396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774E-CCE4-495E-B7AB-C5ABFFD94D53}"/>
              </a:ext>
            </a:extLst>
          </p:cNvPr>
          <p:cNvSpPr>
            <a:spLocks noGrp="1"/>
          </p:cNvSpPr>
          <p:nvPr>
            <p:ph type="title"/>
          </p:nvPr>
        </p:nvSpPr>
        <p:spPr/>
        <p:txBody>
          <a:bodyPr/>
          <a:lstStyle/>
          <a:p>
            <a:r>
              <a:rPr lang="en-ZA" dirty="0"/>
              <a:t>2.2   Membership, Quorum, and Proxies</a:t>
            </a:r>
          </a:p>
        </p:txBody>
      </p:sp>
      <p:sp>
        <p:nvSpPr>
          <p:cNvPr id="7" name="TextBox 6">
            <a:extLst>
              <a:ext uri="{FF2B5EF4-FFF2-40B4-BE49-F238E27FC236}">
                <a16:creationId xmlns:a16="http://schemas.microsoft.com/office/drawing/2014/main" id="{1A4984A1-0B7F-4914-B854-266770FCD228}"/>
              </a:ext>
            </a:extLst>
          </p:cNvPr>
          <p:cNvSpPr txBox="1"/>
          <p:nvPr/>
        </p:nvSpPr>
        <p:spPr>
          <a:xfrm>
            <a:off x="6822831" y="1711224"/>
            <a:ext cx="4733447" cy="1000274"/>
          </a:xfrm>
          <a:prstGeom prst="rect">
            <a:avLst/>
          </a:prstGeom>
          <a:noFill/>
        </p:spPr>
        <p:txBody>
          <a:bodyPr wrap="square" rtlCol="0">
            <a:spAutoFit/>
          </a:bodyPr>
          <a:lstStyle/>
          <a:p>
            <a:r>
              <a:rPr lang="en-ZA" sz="2200" dirty="0"/>
              <a:t>Proxies</a:t>
            </a:r>
          </a:p>
          <a:p>
            <a:endParaRPr lang="en-ZA" sz="1600" dirty="0"/>
          </a:p>
          <a:p>
            <a:pPr marL="357179" lvl="1" indent="-357179">
              <a:spcBef>
                <a:spcPts val="600"/>
              </a:spcBef>
              <a:spcAft>
                <a:spcPts val="600"/>
              </a:spcAft>
              <a:buClr>
                <a:srgbClr val="237CB7"/>
              </a:buClr>
              <a:buFont typeface="Arial" panose="020B0604020202020204" pitchFamily="34" charset="0"/>
              <a:buChar char="•"/>
            </a:pPr>
            <a:r>
              <a:rPr lang="en-US" sz="2400" baseline="30000" dirty="0"/>
              <a:t>41 valid proxies received</a:t>
            </a:r>
          </a:p>
        </p:txBody>
      </p:sp>
      <p:sp>
        <p:nvSpPr>
          <p:cNvPr id="6" name="Slide Number Placeholder 3">
            <a:extLst>
              <a:ext uri="{FF2B5EF4-FFF2-40B4-BE49-F238E27FC236}">
                <a16:creationId xmlns:a16="http://schemas.microsoft.com/office/drawing/2014/main" id="{4F064E72-1DA7-4D4A-BB75-AC020C6F24E2}"/>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4</a:t>
            </a:fld>
            <a:endParaRPr lang="en-ZA" sz="1000" dirty="0"/>
          </a:p>
        </p:txBody>
      </p:sp>
      <p:sp>
        <p:nvSpPr>
          <p:cNvPr id="9" name="TextBox 8">
            <a:extLst>
              <a:ext uri="{FF2B5EF4-FFF2-40B4-BE49-F238E27FC236}">
                <a16:creationId xmlns:a16="http://schemas.microsoft.com/office/drawing/2014/main" id="{1A4984A1-0B7F-4914-B854-266770FCD228}"/>
              </a:ext>
            </a:extLst>
          </p:cNvPr>
          <p:cNvSpPr txBox="1"/>
          <p:nvPr/>
        </p:nvSpPr>
        <p:spPr>
          <a:xfrm>
            <a:off x="6893169" y="4396433"/>
            <a:ext cx="4522267" cy="1123384"/>
          </a:xfrm>
          <a:prstGeom prst="rect">
            <a:avLst/>
          </a:prstGeom>
          <a:noFill/>
        </p:spPr>
        <p:txBody>
          <a:bodyPr wrap="square" rtlCol="0">
            <a:spAutoFit/>
          </a:bodyPr>
          <a:lstStyle/>
          <a:p>
            <a:r>
              <a:rPr lang="en-ZA" sz="2200" dirty="0"/>
              <a:t>Apologies</a:t>
            </a:r>
          </a:p>
          <a:p>
            <a:endParaRPr lang="en-ZA" sz="1600" dirty="0"/>
          </a:p>
          <a:p>
            <a:pPr marL="357179" marR="0" lvl="1" indent="-357179" algn="l" defTabSz="914400" rtl="0" eaLnBrk="1" fontAlgn="auto" latinLnBrk="0" hangingPunct="1">
              <a:lnSpc>
                <a:spcPct val="100000"/>
              </a:lnSpc>
              <a:spcBef>
                <a:spcPts val="600"/>
              </a:spcBef>
              <a:spcAft>
                <a:spcPts val="600"/>
              </a:spcAft>
              <a:buClr>
                <a:srgbClr val="237CB7"/>
              </a:buClr>
              <a:buSzTx/>
              <a:buFont typeface="Arial" panose="020B0604020202020204" pitchFamily="34" charset="0"/>
              <a:buChar char="•"/>
              <a:tabLst/>
              <a:defRPr/>
            </a:pPr>
            <a:r>
              <a:rPr lang="en-US" sz="2400" dirty="0"/>
              <a:t> </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To be Announced</a:t>
            </a:r>
            <a:endParaRPr lang="en-US" sz="2000" baseline="30000" dirty="0"/>
          </a:p>
        </p:txBody>
      </p:sp>
      <p:sp>
        <p:nvSpPr>
          <p:cNvPr id="5" name="Rectangle 4"/>
          <p:cNvSpPr/>
          <p:nvPr/>
        </p:nvSpPr>
        <p:spPr>
          <a:xfrm>
            <a:off x="1624084" y="5227093"/>
            <a:ext cx="2456597" cy="3821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5E2EB8E-1DA4-4F50-8B7F-8D12D35F9D38}"/>
              </a:ext>
            </a:extLst>
          </p:cNvPr>
          <p:cNvSpPr txBox="1"/>
          <p:nvPr/>
        </p:nvSpPr>
        <p:spPr>
          <a:xfrm>
            <a:off x="574766" y="1715582"/>
            <a:ext cx="6151349" cy="4231928"/>
          </a:xfrm>
          <a:prstGeom prst="rect">
            <a:avLst/>
          </a:prstGeom>
          <a:solidFill>
            <a:schemeClr val="bg1"/>
          </a:solidFill>
        </p:spPr>
        <p:txBody>
          <a:bodyPr wrap="square" rtlCol="0">
            <a:spAutoFit/>
          </a:bodyPr>
          <a:lstStyle/>
          <a:p>
            <a:r>
              <a:rPr lang="en-ZA" sz="2200" dirty="0"/>
              <a:t>Membership</a:t>
            </a:r>
          </a:p>
          <a:p>
            <a:endParaRPr lang="en-ZA" sz="1600" dirty="0"/>
          </a:p>
          <a:p>
            <a:pPr marL="357179" lvl="1" indent="-357179">
              <a:spcBef>
                <a:spcPts val="600"/>
              </a:spcBef>
              <a:spcAft>
                <a:spcPts val="600"/>
              </a:spcAft>
              <a:buClr>
                <a:srgbClr val="237CB7"/>
              </a:buClr>
              <a:buFont typeface="Arial" panose="020B0604020202020204" pitchFamily="34" charset="0"/>
              <a:buChar char="•"/>
            </a:pPr>
            <a:r>
              <a:rPr lang="en-US" sz="2400" baseline="30000" dirty="0"/>
              <a:t>316 properties- all pay SRA levy whether members or not</a:t>
            </a:r>
          </a:p>
          <a:p>
            <a:pPr marL="357179" lvl="1" indent="-357179">
              <a:spcBef>
                <a:spcPts val="600"/>
              </a:spcBef>
              <a:spcAft>
                <a:spcPts val="600"/>
              </a:spcAft>
              <a:buClr>
                <a:srgbClr val="237CB7"/>
              </a:buClr>
              <a:buFont typeface="Arial" panose="020B0604020202020204" pitchFamily="34" charset="0"/>
              <a:buChar char="•"/>
            </a:pPr>
            <a:r>
              <a:rPr lang="en-US" sz="2400" baseline="30000" dirty="0"/>
              <a:t>2021:</a:t>
            </a:r>
            <a:r>
              <a:rPr lang="en-US" sz="2400" dirty="0"/>
              <a:t>  </a:t>
            </a:r>
            <a:r>
              <a:rPr lang="en-US" sz="2400" baseline="30000" dirty="0"/>
              <a:t>209</a:t>
            </a:r>
            <a:r>
              <a:rPr lang="en-US" sz="2400" dirty="0"/>
              <a:t> </a:t>
            </a:r>
            <a:r>
              <a:rPr lang="en-US" sz="2400" baseline="30000" dirty="0"/>
              <a:t>eligible members - 66.1% of properties represented</a:t>
            </a:r>
          </a:p>
          <a:p>
            <a:pPr marL="357179" lvl="1" indent="-357179">
              <a:spcBef>
                <a:spcPts val="600"/>
              </a:spcBef>
              <a:spcAft>
                <a:spcPts val="600"/>
              </a:spcAft>
              <a:buClr>
                <a:srgbClr val="237CB7"/>
              </a:buClr>
              <a:buFont typeface="Arial" panose="020B0604020202020204" pitchFamily="34" charset="0"/>
              <a:buChar char="•"/>
            </a:pPr>
            <a:r>
              <a:rPr lang="en-US" sz="2400" baseline="30000" dirty="0"/>
              <a:t>2020:   </a:t>
            </a:r>
            <a:r>
              <a:rPr lang="en-US" sz="2400" baseline="30000"/>
              <a:t>168 eligible members </a:t>
            </a:r>
            <a:r>
              <a:rPr lang="en-US" sz="2400" baseline="30000" dirty="0"/>
              <a:t>- 53.2% of properties represented</a:t>
            </a:r>
          </a:p>
          <a:p>
            <a:pPr marL="357179" lvl="1" indent="-357179">
              <a:spcBef>
                <a:spcPts val="600"/>
              </a:spcBef>
              <a:spcAft>
                <a:spcPts val="600"/>
              </a:spcAft>
              <a:buClr>
                <a:srgbClr val="237CB7"/>
              </a:buClr>
              <a:buFont typeface="Arial" panose="020B0604020202020204" pitchFamily="34" charset="0"/>
              <a:buChar char="•"/>
            </a:pPr>
            <a:r>
              <a:rPr lang="en-US" sz="2400" baseline="30000" dirty="0"/>
              <a:t>Listed on website</a:t>
            </a:r>
          </a:p>
          <a:p>
            <a:endParaRPr lang="en-ZA" dirty="0"/>
          </a:p>
          <a:p>
            <a:r>
              <a:rPr lang="en-ZA" sz="2200" dirty="0"/>
              <a:t>Quorum</a:t>
            </a:r>
          </a:p>
          <a:p>
            <a:endParaRPr lang="en-ZA" sz="1600" dirty="0"/>
          </a:p>
          <a:p>
            <a:pPr marL="357179" lvl="1" indent="-357179">
              <a:spcBef>
                <a:spcPts val="600"/>
              </a:spcBef>
              <a:spcAft>
                <a:spcPts val="600"/>
              </a:spcAft>
              <a:buClr>
                <a:srgbClr val="237CB7"/>
              </a:buClr>
              <a:buFont typeface="Arial" panose="020B0604020202020204" pitchFamily="34" charset="0"/>
              <a:buChar char="•"/>
            </a:pPr>
            <a:r>
              <a:rPr lang="en-US" sz="2400" baseline="30000" dirty="0"/>
              <a:t>20% of the members or 42 members</a:t>
            </a:r>
          </a:p>
          <a:p>
            <a:pPr marL="357179" lvl="1" indent="-357179">
              <a:spcBef>
                <a:spcPts val="600"/>
              </a:spcBef>
              <a:spcAft>
                <a:spcPts val="600"/>
              </a:spcAft>
              <a:buClr>
                <a:srgbClr val="237CB7"/>
              </a:buClr>
              <a:buFont typeface="Arial" panose="020B0604020202020204" pitchFamily="34" charset="0"/>
              <a:buChar char="•"/>
            </a:pPr>
            <a:r>
              <a:rPr lang="en-US" sz="2400" baseline="30000" dirty="0"/>
              <a:t>Owners with multiple properties only counted once for purposes of quorum; but they do have one vote per property</a:t>
            </a:r>
          </a:p>
        </p:txBody>
      </p:sp>
    </p:spTree>
    <p:extLst>
      <p:ext uri="{BB962C8B-B14F-4D97-AF65-F5344CB8AC3E}">
        <p14:creationId xmlns:p14="http://schemas.microsoft.com/office/powerpoint/2010/main" val="2152092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F3375-3DF4-461B-9671-59F4AA6B7F5C}"/>
              </a:ext>
            </a:extLst>
          </p:cNvPr>
          <p:cNvPicPr>
            <a:picLocks noChangeAspect="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3307" r="11472" b="7683"/>
          <a:stretch/>
        </p:blipFill>
        <p:spPr>
          <a:xfrm>
            <a:off x="7471958" y="2499360"/>
            <a:ext cx="3671688" cy="3100252"/>
          </a:xfrm>
          <a:prstGeom prst="rect">
            <a:avLst/>
          </a:prstGeom>
        </p:spPr>
      </p:pic>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9.  Statutory Approvals - Voting</a:t>
            </a:r>
            <a:endParaRPr lang="en-ZA" sz="2200" dirty="0"/>
          </a:p>
        </p:txBody>
      </p:sp>
      <p:sp>
        <p:nvSpPr>
          <p:cNvPr id="3" name="Text Placeholder 2">
            <a:extLst>
              <a:ext uri="{FF2B5EF4-FFF2-40B4-BE49-F238E27FC236}">
                <a16:creationId xmlns:a16="http://schemas.microsoft.com/office/drawing/2014/main" id="{D4B7909D-D5CF-4CD8-9906-416EA5CE7356}"/>
              </a:ext>
            </a:extLst>
          </p:cNvPr>
          <p:cNvSpPr>
            <a:spLocks noGrp="1"/>
          </p:cNvSpPr>
          <p:nvPr>
            <p:ph type="body" sz="quarter" idx="10"/>
          </p:nvPr>
        </p:nvSpPr>
        <p:spPr>
          <a:xfrm>
            <a:off x="561387" y="1501254"/>
            <a:ext cx="11064875" cy="5056555"/>
          </a:xfrm>
        </p:spPr>
        <p:txBody>
          <a:bodyPr>
            <a:normAutofit/>
          </a:bodyPr>
          <a:lstStyle/>
          <a:p>
            <a:pPr>
              <a:spcBef>
                <a:spcPts val="600"/>
              </a:spcBef>
              <a:spcAft>
                <a:spcPts val="1200"/>
              </a:spcAft>
              <a:buFont typeface="+mj-lt"/>
              <a:buAutoNum type="arabicPeriod"/>
            </a:pPr>
            <a:r>
              <a:rPr lang="en-US" sz="2400" dirty="0"/>
              <a:t>Ratification of Board Decision ref. Electronic Meeting</a:t>
            </a:r>
          </a:p>
          <a:p>
            <a:pPr>
              <a:spcBef>
                <a:spcPts val="600"/>
              </a:spcBef>
              <a:spcAft>
                <a:spcPts val="1200"/>
              </a:spcAft>
              <a:buFont typeface="+mj-lt"/>
              <a:buAutoNum type="arabicPeriod"/>
            </a:pPr>
            <a:r>
              <a:rPr lang="en-US" sz="2400" dirty="0"/>
              <a:t>Approval of Minutes of the Previous AGM</a:t>
            </a:r>
          </a:p>
          <a:p>
            <a:pPr>
              <a:spcBef>
                <a:spcPts val="600"/>
              </a:spcBef>
              <a:spcAft>
                <a:spcPts val="1200"/>
              </a:spcAft>
              <a:buFont typeface="+mj-lt"/>
              <a:buAutoNum type="arabicPeriod"/>
            </a:pPr>
            <a:r>
              <a:rPr lang="en-US" sz="2400" dirty="0"/>
              <a:t>Adoption of the Audited Financials 2020-2021</a:t>
            </a:r>
          </a:p>
          <a:p>
            <a:pPr>
              <a:spcBef>
                <a:spcPts val="600"/>
              </a:spcBef>
              <a:spcAft>
                <a:spcPts val="1200"/>
              </a:spcAft>
              <a:buFont typeface="+mj-lt"/>
              <a:buAutoNum type="arabicPeriod"/>
            </a:pPr>
            <a:r>
              <a:rPr lang="en-US" sz="2400" dirty="0"/>
              <a:t>Adoption of Base Case Budget FY 2022/2023 </a:t>
            </a:r>
          </a:p>
          <a:p>
            <a:pPr>
              <a:spcBef>
                <a:spcPts val="600"/>
              </a:spcBef>
              <a:spcAft>
                <a:spcPts val="1200"/>
              </a:spcAft>
              <a:buFont typeface="+mj-lt"/>
              <a:buAutoNum type="arabicPeriod"/>
            </a:pPr>
            <a:r>
              <a:rPr lang="en-US" sz="2400" dirty="0"/>
              <a:t>Adoption of Implementation Plan 2022-23 </a:t>
            </a:r>
          </a:p>
          <a:p>
            <a:pPr>
              <a:spcBef>
                <a:spcPts val="600"/>
              </a:spcBef>
              <a:spcAft>
                <a:spcPts val="1200"/>
              </a:spcAft>
              <a:buFont typeface="+mj-lt"/>
              <a:buAutoNum type="arabicPeriod"/>
            </a:pPr>
            <a:r>
              <a:rPr lang="en-US" sz="2400" dirty="0"/>
              <a:t>Appointment of Auditors</a:t>
            </a:r>
          </a:p>
          <a:p>
            <a:pPr>
              <a:spcBef>
                <a:spcPts val="600"/>
              </a:spcBef>
              <a:spcAft>
                <a:spcPts val="1200"/>
              </a:spcAft>
              <a:buFont typeface="+mj-lt"/>
              <a:buAutoNum type="arabicPeriod"/>
            </a:pPr>
            <a:r>
              <a:rPr lang="en-US" sz="2400" dirty="0"/>
              <a:t>Confirmation of Company Secretary</a:t>
            </a:r>
          </a:p>
          <a:p>
            <a:pPr>
              <a:spcBef>
                <a:spcPts val="600"/>
              </a:spcBef>
              <a:spcAft>
                <a:spcPts val="1200"/>
              </a:spcAft>
              <a:buFont typeface="+mj-lt"/>
              <a:buAutoNum type="arabicPeriod"/>
            </a:pPr>
            <a:r>
              <a:rPr lang="en-US" sz="2400" dirty="0"/>
              <a:t>Election of Board Members (see next slides)</a:t>
            </a:r>
          </a:p>
          <a:p>
            <a:pPr marL="0" indent="0">
              <a:spcBef>
                <a:spcPts val="1200"/>
              </a:spcBef>
              <a:spcAft>
                <a:spcPts val="600"/>
              </a:spcAft>
              <a:buNone/>
            </a:pPr>
            <a:endParaRPr lang="en-US" sz="2400" dirty="0"/>
          </a:p>
          <a:p>
            <a:pPr marL="0" indent="0">
              <a:spcBef>
                <a:spcPts val="1200"/>
              </a:spcBef>
              <a:spcAft>
                <a:spcPts val="600"/>
              </a:spcAft>
              <a:buNone/>
            </a:pPr>
            <a:endParaRPr lang="en-US" sz="2400" dirty="0"/>
          </a:p>
        </p:txBody>
      </p:sp>
      <p:sp>
        <p:nvSpPr>
          <p:cNvPr id="12" name="Slide Number Placeholder 3">
            <a:extLst>
              <a:ext uri="{FF2B5EF4-FFF2-40B4-BE49-F238E27FC236}">
                <a16:creationId xmlns:a16="http://schemas.microsoft.com/office/drawing/2014/main" id="{F1FF7D92-9841-4335-A92D-DA0763913B77}"/>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40</a:t>
            </a:fld>
            <a:endParaRPr lang="en-ZA" sz="1000" dirty="0"/>
          </a:p>
        </p:txBody>
      </p:sp>
    </p:spTree>
    <p:extLst>
      <p:ext uri="{BB962C8B-B14F-4D97-AF65-F5344CB8AC3E}">
        <p14:creationId xmlns:p14="http://schemas.microsoft.com/office/powerpoint/2010/main" val="81449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10.   Meeting Closed</a:t>
            </a:r>
            <a:endParaRPr lang="en-ZA" sz="2200" dirty="0"/>
          </a:p>
        </p:txBody>
      </p:sp>
      <p:sp>
        <p:nvSpPr>
          <p:cNvPr id="4" name="Slide Number Placeholder 3">
            <a:extLst>
              <a:ext uri="{FF2B5EF4-FFF2-40B4-BE49-F238E27FC236}">
                <a16:creationId xmlns:a16="http://schemas.microsoft.com/office/drawing/2014/main" id="{2F5BD879-C81A-4E2F-87D3-74A10893A1B7}"/>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41</a:t>
            </a:fld>
            <a:endParaRPr lang="en-ZA" sz="1000" dirty="0"/>
          </a:p>
        </p:txBody>
      </p:sp>
    </p:spTree>
    <p:extLst>
      <p:ext uri="{BB962C8B-B14F-4D97-AF65-F5344CB8AC3E}">
        <p14:creationId xmlns:p14="http://schemas.microsoft.com/office/powerpoint/2010/main" val="3994548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11a.   Town Hall for Other Issues – “Party Houses”</a:t>
            </a:r>
            <a:endParaRPr lang="en-ZA" sz="2200" dirty="0"/>
          </a:p>
        </p:txBody>
      </p:sp>
      <p:sp>
        <p:nvSpPr>
          <p:cNvPr id="4" name="Slide Number Placeholder 3">
            <a:extLst>
              <a:ext uri="{FF2B5EF4-FFF2-40B4-BE49-F238E27FC236}">
                <a16:creationId xmlns:a16="http://schemas.microsoft.com/office/drawing/2014/main" id="{2F5BD879-C81A-4E2F-87D3-74A10893A1B7}"/>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42</a:t>
            </a:fld>
            <a:endParaRPr lang="en-ZA" sz="1000" dirty="0"/>
          </a:p>
        </p:txBody>
      </p:sp>
      <p:sp>
        <p:nvSpPr>
          <p:cNvPr id="5" name="TextBox 4">
            <a:extLst>
              <a:ext uri="{FF2B5EF4-FFF2-40B4-BE49-F238E27FC236}">
                <a16:creationId xmlns:a16="http://schemas.microsoft.com/office/drawing/2014/main" id="{8A1422F9-B5AB-49B6-AD1B-D7ADC7A3E1A8}"/>
              </a:ext>
            </a:extLst>
          </p:cNvPr>
          <p:cNvSpPr txBox="1"/>
          <p:nvPr/>
        </p:nvSpPr>
        <p:spPr>
          <a:xfrm>
            <a:off x="421321" y="1356385"/>
            <a:ext cx="11032834" cy="5201424"/>
          </a:xfrm>
          <a:prstGeom prst="rect">
            <a:avLst/>
          </a:prstGeom>
          <a:noFill/>
        </p:spPr>
        <p:txBody>
          <a:bodyPr wrap="square">
            <a:spAutoFit/>
          </a:bodyPr>
          <a:lstStyle/>
          <a:p>
            <a:r>
              <a:rPr lang="en-US" dirty="0"/>
              <a:t>City of Cape Town Municipal Planning By-Law July 2015 as amended 2019 (</a:t>
            </a:r>
            <a:r>
              <a:rPr lang="en-US" dirty="0" err="1"/>
              <a:t>CoCT</a:t>
            </a:r>
            <a:r>
              <a:rPr lang="en-US" dirty="0"/>
              <a:t> MBY15):</a:t>
            </a:r>
          </a:p>
          <a:p>
            <a:endParaRPr lang="en-US" sz="800" dirty="0"/>
          </a:p>
          <a:p>
            <a:pPr marL="519113" indent="-342900"/>
            <a:r>
              <a:rPr lang="en-US" dirty="0"/>
              <a:t>1.	SR1 - All properties are zoned single residential where the dominant use of the property is for a single family; but allowing for bed &amp; breakfast so-long-as the proprietor lives on the property (</a:t>
            </a:r>
            <a:r>
              <a:rPr lang="en-US" dirty="0" err="1"/>
              <a:t>CoCT</a:t>
            </a:r>
            <a:r>
              <a:rPr lang="en-US" dirty="0"/>
              <a:t> MBY15 Ch. 5/21),</a:t>
            </a:r>
          </a:p>
          <a:p>
            <a:pPr marL="519113" indent="-342900">
              <a:buAutoNum type="arabicPeriod" startAt="2"/>
            </a:pPr>
            <a:r>
              <a:rPr lang="en-US" dirty="0"/>
              <a:t>Bed &amp; Breakfast - is maximum of 3 rooms &amp; 6 transient guests (</a:t>
            </a:r>
            <a:r>
              <a:rPr lang="en-US" dirty="0" err="1"/>
              <a:t>CoCT</a:t>
            </a:r>
            <a:r>
              <a:rPr lang="en-US" dirty="0"/>
              <a:t> MBY15 Ch. 5/24); being a temporary guest for no more than 30-days continuous (</a:t>
            </a:r>
            <a:r>
              <a:rPr lang="en-US" dirty="0" err="1"/>
              <a:t>CoCT</a:t>
            </a:r>
            <a:r>
              <a:rPr lang="en-US" dirty="0"/>
              <a:t> MBY15 Ch. 5/Def pp91); with minimum off-street parking of 1 bay per dwelling plus 1 additional bay per guest room (</a:t>
            </a:r>
            <a:r>
              <a:rPr lang="en-US" dirty="0" err="1"/>
              <a:t>CoCT</a:t>
            </a:r>
            <a:r>
              <a:rPr lang="en-US" dirty="0"/>
              <a:t> MBY15 Ch. 15/138),</a:t>
            </a:r>
          </a:p>
          <a:p>
            <a:pPr marL="519113" indent="-342900">
              <a:buAutoNum type="arabicPeriod" startAt="2"/>
            </a:pPr>
            <a:r>
              <a:rPr lang="en-US" dirty="0"/>
              <a:t>Long-Term rentals are by default &gt;30-days &amp; require plan approval &amp; rates for 2</a:t>
            </a:r>
            <a:r>
              <a:rPr lang="en-US" baseline="30000" dirty="0"/>
              <a:t>nd</a:t>
            </a:r>
            <a:r>
              <a:rPr lang="en-US" dirty="0"/>
              <a:t> or 3</a:t>
            </a:r>
            <a:r>
              <a:rPr lang="en-US" baseline="30000" dirty="0"/>
              <a:t>rd</a:t>
            </a:r>
            <a:r>
              <a:rPr lang="en-US" dirty="0"/>
              <a:t> dwelling with kitchen,</a:t>
            </a:r>
          </a:p>
          <a:p>
            <a:pPr marL="519113" indent="-342900">
              <a:buAutoNum type="arabicPeriod" startAt="2"/>
            </a:pPr>
            <a:r>
              <a:rPr lang="en-US" dirty="0"/>
              <a:t>Noise Nuisance – is anything audible in the public space / street (WC Prov Gaz 6469 Sect 3(b)).</a:t>
            </a:r>
          </a:p>
          <a:p>
            <a:endParaRPr lang="en-US" sz="800" dirty="0"/>
          </a:p>
          <a:p>
            <a:r>
              <a:rPr lang="en-US" dirty="0"/>
              <a:t>Anyone can report evidence of such violations to the City of Cape Town at their website.  However, the LCA can independently pursue any violators that routinely violate the above AND any of the following internal guidelines:</a:t>
            </a:r>
          </a:p>
          <a:p>
            <a:endParaRPr lang="en-US" sz="800" dirty="0"/>
          </a:p>
          <a:p>
            <a:pPr marL="228600"/>
            <a:r>
              <a:rPr lang="en-US" sz="2200" dirty="0">
                <a:solidFill>
                  <a:srgbClr val="FF0000"/>
                </a:solidFill>
              </a:rPr>
              <a:t>a.  Minimum of 2-day consecutive rentals,</a:t>
            </a:r>
          </a:p>
          <a:p>
            <a:pPr marL="228600"/>
            <a:r>
              <a:rPr lang="en-US" sz="2200" dirty="0">
                <a:solidFill>
                  <a:srgbClr val="FF0000"/>
                </a:solidFill>
              </a:rPr>
              <a:t>b.  Owner must be resident in Llandudno for rentals less than 7-days,</a:t>
            </a:r>
          </a:p>
          <a:p>
            <a:pPr marL="228600"/>
            <a:r>
              <a:rPr lang="en-US" sz="2200" dirty="0">
                <a:solidFill>
                  <a:srgbClr val="FF0000"/>
                </a:solidFill>
              </a:rPr>
              <a:t>c.  Maximum of 2 overnight guests per approved bedroom.</a:t>
            </a:r>
          </a:p>
          <a:p>
            <a:endParaRPr lang="en-US" sz="800" dirty="0"/>
          </a:p>
          <a:p>
            <a:r>
              <a:rPr lang="en-US" dirty="0">
                <a:highlight>
                  <a:srgbClr val="FFFF00"/>
                </a:highlight>
              </a:rPr>
              <a:t>The </a:t>
            </a:r>
            <a:r>
              <a:rPr lang="en-US" u="sng" dirty="0">
                <a:highlight>
                  <a:srgbClr val="FFFF00"/>
                </a:highlight>
              </a:rPr>
              <a:t>proposed guidelines</a:t>
            </a:r>
            <a:r>
              <a:rPr lang="en-US" dirty="0">
                <a:highlight>
                  <a:srgbClr val="FFFF00"/>
                </a:highlight>
              </a:rPr>
              <a:t> in </a:t>
            </a:r>
            <a:r>
              <a:rPr lang="en-US" dirty="0">
                <a:solidFill>
                  <a:srgbClr val="FF0000"/>
                </a:solidFill>
                <a:highlight>
                  <a:srgbClr val="FFFF00"/>
                </a:highlight>
              </a:rPr>
              <a:t>RED</a:t>
            </a:r>
            <a:r>
              <a:rPr lang="en-US" dirty="0">
                <a:highlight>
                  <a:srgbClr val="FFFF00"/>
                </a:highlight>
              </a:rPr>
              <a:t> give clear &amp; enforceable higher-thresholds that the LCA will use in determining when it is necessary to utilize collective LCA resources to solicit action from Law Enforcement and the Courts.</a:t>
            </a:r>
          </a:p>
          <a:p>
            <a:pPr algn="ctr"/>
            <a:r>
              <a:rPr lang="en-US" dirty="0">
                <a:highlight>
                  <a:srgbClr val="FFFF00"/>
                </a:highlight>
              </a:rPr>
              <a:t>(</a:t>
            </a:r>
            <a:r>
              <a:rPr lang="en-US" i="1" dirty="0">
                <a:highlight>
                  <a:srgbClr val="FFFF00"/>
                </a:highlight>
              </a:rPr>
              <a:t>if you cross the </a:t>
            </a:r>
            <a:r>
              <a:rPr lang="en-US" i="1" dirty="0">
                <a:solidFill>
                  <a:srgbClr val="FF0000"/>
                </a:solidFill>
                <a:highlight>
                  <a:srgbClr val="FFFF00"/>
                </a:highlight>
              </a:rPr>
              <a:t>RED</a:t>
            </a:r>
            <a:r>
              <a:rPr lang="en-US" i="1" dirty="0">
                <a:highlight>
                  <a:srgbClr val="FFFF00"/>
                </a:highlight>
              </a:rPr>
              <a:t> Line...we will take-action</a:t>
            </a:r>
            <a:r>
              <a:rPr lang="en-US" dirty="0">
                <a:highlight>
                  <a:srgbClr val="FFFF00"/>
                </a:highlight>
              </a:rPr>
              <a:t>)</a:t>
            </a:r>
          </a:p>
        </p:txBody>
      </p:sp>
    </p:spTree>
    <p:extLst>
      <p:ext uri="{BB962C8B-B14F-4D97-AF65-F5344CB8AC3E}">
        <p14:creationId xmlns:p14="http://schemas.microsoft.com/office/powerpoint/2010/main" val="899474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lstStyle/>
          <a:p>
            <a:r>
              <a:rPr lang="en-ZA" dirty="0"/>
              <a:t>11b.   Security – Challenges Ahead &amp; Proposals</a:t>
            </a:r>
          </a:p>
        </p:txBody>
      </p:sp>
      <p:sp>
        <p:nvSpPr>
          <p:cNvPr id="3" name="Text Placeholder 2">
            <a:extLst>
              <a:ext uri="{FF2B5EF4-FFF2-40B4-BE49-F238E27FC236}">
                <a16:creationId xmlns:a16="http://schemas.microsoft.com/office/drawing/2014/main" id="{D4B7909D-D5CF-4CD8-9906-416EA5CE7356}"/>
              </a:ext>
            </a:extLst>
          </p:cNvPr>
          <p:cNvSpPr>
            <a:spLocks noGrp="1"/>
          </p:cNvSpPr>
          <p:nvPr>
            <p:ph type="body" sz="quarter" idx="10"/>
          </p:nvPr>
        </p:nvSpPr>
        <p:spPr>
          <a:xfrm>
            <a:off x="355107" y="1616077"/>
            <a:ext cx="11319369" cy="4710113"/>
          </a:xfrm>
        </p:spPr>
        <p:txBody>
          <a:bodyPr>
            <a:noAutofit/>
          </a:bodyPr>
          <a:lstStyle/>
          <a:p>
            <a:pPr marL="514350" lvl="0" indent="-514350">
              <a:buFont typeface="+mj-lt"/>
              <a:buAutoNum type="arabicPeriod"/>
            </a:pPr>
            <a:r>
              <a:rPr lang="en-US" dirty="0"/>
              <a:t>Huts at Entrance &amp; Sandy Bay – </a:t>
            </a:r>
            <a:r>
              <a:rPr lang="en-US" u="sng" dirty="0"/>
              <a:t>LCA reports poor performance by ADT</a:t>
            </a:r>
            <a:r>
              <a:rPr lang="en-US" dirty="0"/>
              <a:t>; specifically:</a:t>
            </a:r>
            <a:endParaRPr lang="en-ZA" dirty="0"/>
          </a:p>
          <a:p>
            <a:pPr marL="1146155" lvl="2" indent="-342900">
              <a:buFont typeface="+mj-lt"/>
              <a:buAutoNum type="alphaLcParenR"/>
            </a:pPr>
            <a:r>
              <a:rPr lang="en-US" sz="2200" dirty="0"/>
              <a:t>Ineffective adherence to Community S.O.P.; allowing vagrants to pass</a:t>
            </a:r>
            <a:endParaRPr lang="en-ZA" sz="2200" dirty="0"/>
          </a:p>
          <a:p>
            <a:pPr marL="1146155" lvl="2" indent="-342900">
              <a:buFont typeface="+mj-lt"/>
              <a:buAutoNum type="alphaLcParenR"/>
            </a:pPr>
            <a:r>
              <a:rPr lang="en-US" sz="2200" dirty="0"/>
              <a:t>Skill of duty personnel is insufficient for challenging times (ref. Radios)</a:t>
            </a:r>
            <a:endParaRPr lang="en-ZA" sz="2200" dirty="0"/>
          </a:p>
          <a:p>
            <a:pPr marL="1146155" lvl="2" indent="-342900">
              <a:buFont typeface="+mj-lt"/>
              <a:buAutoNum type="alphaLcParenR"/>
            </a:pPr>
            <a:r>
              <a:rPr lang="en-US" sz="2200" dirty="0"/>
              <a:t>Abandoned Sandy Bay Hut without notice; poorly maintained beams</a:t>
            </a:r>
            <a:endParaRPr lang="en-ZA" sz="2200" dirty="0"/>
          </a:p>
          <a:p>
            <a:pPr marL="514350" lvl="0" indent="-514350">
              <a:buFont typeface="+mj-lt"/>
              <a:buAutoNum type="arabicPeriod"/>
            </a:pPr>
            <a:r>
              <a:rPr lang="en-US" dirty="0"/>
              <a:t>Home-Alarm Response – </a:t>
            </a:r>
            <a:r>
              <a:rPr lang="en-US" u="sng" dirty="0"/>
              <a:t>LCA requesting residents to contract PPA</a:t>
            </a:r>
            <a:r>
              <a:rPr lang="en-US" dirty="0"/>
              <a:t> so we get to:</a:t>
            </a:r>
            <a:endParaRPr lang="en-ZA" dirty="0"/>
          </a:p>
          <a:p>
            <a:pPr marL="1144588" lvl="1" indent="-346075">
              <a:buFont typeface="+mj-lt"/>
              <a:buAutoNum type="alphaLcParenR"/>
            </a:pPr>
            <a:r>
              <a:rPr lang="en-US" sz="2200" dirty="0"/>
              <a:t>130 Subscribers to take-over Sandy Bay Hut</a:t>
            </a:r>
            <a:endParaRPr lang="en-ZA" sz="2200" dirty="0"/>
          </a:p>
          <a:p>
            <a:pPr marL="1144588" lvl="1" indent="-346075">
              <a:buFont typeface="+mj-lt"/>
              <a:buAutoNum type="alphaLcParenR"/>
            </a:pPr>
            <a:r>
              <a:rPr lang="en-US" sz="2200" dirty="0"/>
              <a:t>180 Subscribers to take-over Entrance Hut</a:t>
            </a:r>
            <a:endParaRPr lang="en-ZA" sz="2200" dirty="0"/>
          </a:p>
        </p:txBody>
      </p:sp>
      <p:sp>
        <p:nvSpPr>
          <p:cNvPr id="8" name="Slide Number Placeholder 3">
            <a:extLst>
              <a:ext uri="{FF2B5EF4-FFF2-40B4-BE49-F238E27FC236}">
                <a16:creationId xmlns:a16="http://schemas.microsoft.com/office/drawing/2014/main" id="{E49D5F83-E424-47D5-8A28-F253BE52BE90}"/>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43</a:t>
            </a:fld>
            <a:endParaRPr lang="en-ZA" sz="1000" dirty="0"/>
          </a:p>
        </p:txBody>
      </p:sp>
    </p:spTree>
    <p:extLst>
      <p:ext uri="{BB962C8B-B14F-4D97-AF65-F5344CB8AC3E}">
        <p14:creationId xmlns:p14="http://schemas.microsoft.com/office/powerpoint/2010/main" val="558576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normAutofit/>
          </a:bodyPr>
          <a:lstStyle/>
          <a:p>
            <a:r>
              <a:rPr lang="en-ZA" dirty="0"/>
              <a:t>The End</a:t>
            </a:r>
            <a:endParaRPr lang="en-ZA" sz="2200" dirty="0"/>
          </a:p>
        </p:txBody>
      </p:sp>
      <p:pic>
        <p:nvPicPr>
          <p:cNvPr id="4" name="Picture 3">
            <a:extLst>
              <a:ext uri="{FF2B5EF4-FFF2-40B4-BE49-F238E27FC236}">
                <a16:creationId xmlns:a16="http://schemas.microsoft.com/office/drawing/2014/main" id="{9927DCD2-09BF-40E5-B1B4-AE7FCCFCF0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047" y="2176131"/>
            <a:ext cx="3458525" cy="3689093"/>
          </a:xfrm>
          <a:prstGeom prst="rect">
            <a:avLst/>
          </a:prstGeom>
        </p:spPr>
      </p:pic>
      <p:sp>
        <p:nvSpPr>
          <p:cNvPr id="6" name="Slide Number Placeholder 3">
            <a:extLst>
              <a:ext uri="{FF2B5EF4-FFF2-40B4-BE49-F238E27FC236}">
                <a16:creationId xmlns:a16="http://schemas.microsoft.com/office/drawing/2014/main" id="{9B8DE3CF-ED90-4DED-B8B5-5AE07B3C0667}"/>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44</a:t>
            </a:fld>
            <a:endParaRPr lang="en-ZA" sz="1000" dirty="0"/>
          </a:p>
        </p:txBody>
      </p:sp>
    </p:spTree>
    <p:extLst>
      <p:ext uri="{BB962C8B-B14F-4D97-AF65-F5344CB8AC3E}">
        <p14:creationId xmlns:p14="http://schemas.microsoft.com/office/powerpoint/2010/main" val="241153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lstStyle/>
          <a:p>
            <a:r>
              <a:rPr lang="en-ZA" dirty="0"/>
              <a:t>3.   Adoption of Minutes from Previous AGM</a:t>
            </a:r>
          </a:p>
        </p:txBody>
      </p:sp>
      <p:sp>
        <p:nvSpPr>
          <p:cNvPr id="3" name="Text Placeholder 2">
            <a:extLst>
              <a:ext uri="{FF2B5EF4-FFF2-40B4-BE49-F238E27FC236}">
                <a16:creationId xmlns:a16="http://schemas.microsoft.com/office/drawing/2014/main" id="{D4B7909D-D5CF-4CD8-9906-416EA5CE7356}"/>
              </a:ext>
            </a:extLst>
          </p:cNvPr>
          <p:cNvSpPr>
            <a:spLocks noGrp="1"/>
          </p:cNvSpPr>
          <p:nvPr>
            <p:ph type="body" sz="quarter" idx="10"/>
          </p:nvPr>
        </p:nvSpPr>
        <p:spPr>
          <a:xfrm>
            <a:off x="609601" y="1616077"/>
            <a:ext cx="11064875" cy="5064123"/>
          </a:xfrm>
        </p:spPr>
        <p:txBody>
          <a:bodyPr/>
          <a:lstStyle/>
          <a:p>
            <a:pPr marL="0" indent="0">
              <a:buNone/>
            </a:pPr>
            <a:endParaRPr lang="en-ZA" dirty="0"/>
          </a:p>
          <a:p>
            <a:pPr lvl="1"/>
            <a:r>
              <a:rPr lang="en-ZA" sz="2200" dirty="0"/>
              <a:t>Propose – who?</a:t>
            </a:r>
          </a:p>
          <a:p>
            <a:pPr lvl="1"/>
            <a:endParaRPr lang="en-ZA" sz="2200" dirty="0"/>
          </a:p>
          <a:p>
            <a:pPr lvl="1"/>
            <a:r>
              <a:rPr lang="en-ZA" sz="2200" dirty="0"/>
              <a:t>Seconder – who?</a:t>
            </a:r>
          </a:p>
          <a:p>
            <a:pPr marL="0" indent="0">
              <a:buNone/>
            </a:pPr>
            <a:endParaRPr lang="en-ZA" dirty="0"/>
          </a:p>
          <a:p>
            <a:pPr lvl="1"/>
            <a:r>
              <a:rPr lang="en-ZA" sz="2200" dirty="0"/>
              <a:t>Vote – at End</a:t>
            </a:r>
          </a:p>
        </p:txBody>
      </p:sp>
      <p:sp>
        <p:nvSpPr>
          <p:cNvPr id="5" name="Slide Number Placeholder 3">
            <a:extLst>
              <a:ext uri="{FF2B5EF4-FFF2-40B4-BE49-F238E27FC236}">
                <a16:creationId xmlns:a16="http://schemas.microsoft.com/office/drawing/2014/main" id="{53E7682E-5B4C-468D-80DB-3E8F08DD08C8}"/>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5</a:t>
            </a:fld>
            <a:endParaRPr lang="en-ZA" sz="1000" dirty="0"/>
          </a:p>
        </p:txBody>
      </p:sp>
    </p:spTree>
    <p:extLst>
      <p:ext uri="{BB962C8B-B14F-4D97-AF65-F5344CB8AC3E}">
        <p14:creationId xmlns:p14="http://schemas.microsoft.com/office/powerpoint/2010/main" val="302248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D123CB-1DA2-43A2-823D-9C17A353D077}"/>
              </a:ext>
            </a:extLst>
          </p:cNvPr>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1555" t="8730" r="31037" b="7291"/>
          <a:stretch/>
        </p:blipFill>
        <p:spPr>
          <a:xfrm>
            <a:off x="10280570" y="282280"/>
            <a:ext cx="1402431" cy="1798770"/>
          </a:xfrm>
          <a:prstGeom prst="rect">
            <a:avLst/>
          </a:prstGeom>
        </p:spPr>
      </p:pic>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lstStyle/>
          <a:p>
            <a:r>
              <a:rPr lang="en-ZA" dirty="0"/>
              <a:t>4.1   Chairperson’s Key Items</a:t>
            </a:r>
          </a:p>
        </p:txBody>
      </p:sp>
      <p:sp>
        <p:nvSpPr>
          <p:cNvPr id="3" name="Text Placeholder 2">
            <a:extLst>
              <a:ext uri="{FF2B5EF4-FFF2-40B4-BE49-F238E27FC236}">
                <a16:creationId xmlns:a16="http://schemas.microsoft.com/office/drawing/2014/main" id="{D4B7909D-D5CF-4CD8-9906-416EA5CE7356}"/>
              </a:ext>
            </a:extLst>
          </p:cNvPr>
          <p:cNvSpPr>
            <a:spLocks noGrp="1"/>
          </p:cNvSpPr>
          <p:nvPr>
            <p:ph type="body" sz="quarter" idx="10"/>
          </p:nvPr>
        </p:nvSpPr>
        <p:spPr>
          <a:xfrm>
            <a:off x="609601" y="1616077"/>
            <a:ext cx="4277709" cy="4606047"/>
          </a:xfrm>
        </p:spPr>
        <p:txBody>
          <a:bodyPr>
            <a:normAutofit fontScale="92500" lnSpcReduction="10000"/>
          </a:bodyPr>
          <a:lstStyle/>
          <a:p>
            <a:r>
              <a:rPr lang="en-ZA" sz="2600" dirty="0"/>
              <a:t>Key issues:</a:t>
            </a:r>
          </a:p>
          <a:p>
            <a:pPr lvl="1"/>
            <a:r>
              <a:rPr lang="en-ZA" sz="2400" dirty="0"/>
              <a:t>Security</a:t>
            </a:r>
          </a:p>
          <a:p>
            <a:pPr lvl="1"/>
            <a:r>
              <a:rPr lang="en-ZA" sz="2400" dirty="0"/>
              <a:t>Environment</a:t>
            </a:r>
          </a:p>
          <a:p>
            <a:pPr lvl="1"/>
            <a:r>
              <a:rPr lang="en-ZA" sz="2400" dirty="0"/>
              <a:t>Infrastructure</a:t>
            </a:r>
          </a:p>
          <a:p>
            <a:pPr marL="534974" lvl="1" indent="0">
              <a:buNone/>
            </a:pPr>
            <a:endParaRPr lang="en-ZA" sz="1100" dirty="0"/>
          </a:p>
          <a:p>
            <a:r>
              <a:rPr lang="en-US" sz="2600" dirty="0"/>
              <a:t>2 Bodies serve Community Interests- this meeting deals with SRA</a:t>
            </a:r>
          </a:p>
          <a:p>
            <a:endParaRPr lang="en-US" sz="2600" dirty="0"/>
          </a:p>
          <a:p>
            <a:r>
              <a:rPr lang="en-US" sz="2600" dirty="0"/>
              <a:t>“Party houses” – dealt with outside of this meeting (afterwards)</a:t>
            </a:r>
            <a:endParaRPr lang="en-GB" sz="2600" dirty="0"/>
          </a:p>
          <a:p>
            <a:pPr marL="534974" lvl="1" indent="0">
              <a:buNone/>
            </a:pPr>
            <a:endParaRPr lang="en-ZA" sz="2000" dirty="0"/>
          </a:p>
        </p:txBody>
      </p:sp>
      <p:sp>
        <p:nvSpPr>
          <p:cNvPr id="6" name="Slide Number Placeholder 3">
            <a:extLst>
              <a:ext uri="{FF2B5EF4-FFF2-40B4-BE49-F238E27FC236}">
                <a16:creationId xmlns:a16="http://schemas.microsoft.com/office/drawing/2014/main" id="{AF539F23-FB13-43D3-B1A5-A67D42C4AD34}"/>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6</a:t>
            </a:fld>
            <a:endParaRPr lang="en-ZA" sz="1000" dirty="0"/>
          </a:p>
        </p:txBody>
      </p:sp>
    </p:spTree>
    <p:extLst>
      <p:ext uri="{BB962C8B-B14F-4D97-AF65-F5344CB8AC3E}">
        <p14:creationId xmlns:p14="http://schemas.microsoft.com/office/powerpoint/2010/main" val="217208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lstStyle/>
          <a:p>
            <a:r>
              <a:rPr lang="en-ZA" dirty="0"/>
              <a:t>4.2   Chairperson’s Key Items</a:t>
            </a:r>
          </a:p>
        </p:txBody>
      </p:sp>
      <p:sp>
        <p:nvSpPr>
          <p:cNvPr id="7" name="Slide Number Placeholder 3">
            <a:extLst>
              <a:ext uri="{FF2B5EF4-FFF2-40B4-BE49-F238E27FC236}">
                <a16:creationId xmlns:a16="http://schemas.microsoft.com/office/drawing/2014/main" id="{D0301965-6789-4418-AE45-2932CEDD244A}"/>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7</a:t>
            </a:fld>
            <a:endParaRPr lang="en-ZA" sz="1000" dirty="0"/>
          </a:p>
        </p:txBody>
      </p:sp>
      <p:graphicFrame>
        <p:nvGraphicFramePr>
          <p:cNvPr id="6" name="Table 5"/>
          <p:cNvGraphicFramePr>
            <a:graphicFrameLocks noGrp="1"/>
          </p:cNvGraphicFramePr>
          <p:nvPr>
            <p:extLst>
              <p:ext uri="{D42A27DB-BD31-4B8C-83A1-F6EECF244321}">
                <p14:modId xmlns:p14="http://schemas.microsoft.com/office/powerpoint/2010/main" val="427597096"/>
              </p:ext>
            </p:extLst>
          </p:nvPr>
        </p:nvGraphicFramePr>
        <p:xfrm>
          <a:off x="544333" y="1386410"/>
          <a:ext cx="11038067" cy="5190947"/>
        </p:xfrm>
        <a:graphic>
          <a:graphicData uri="http://schemas.openxmlformats.org/drawingml/2006/table">
            <a:tbl>
              <a:tblPr/>
              <a:tblGrid>
                <a:gridCol w="555489">
                  <a:extLst>
                    <a:ext uri="{9D8B030D-6E8A-4147-A177-3AD203B41FA5}">
                      <a16:colId xmlns:a16="http://schemas.microsoft.com/office/drawing/2014/main" val="20000"/>
                    </a:ext>
                  </a:extLst>
                </a:gridCol>
                <a:gridCol w="5082462">
                  <a:extLst>
                    <a:ext uri="{9D8B030D-6E8A-4147-A177-3AD203B41FA5}">
                      <a16:colId xmlns:a16="http://schemas.microsoft.com/office/drawing/2014/main" val="20001"/>
                    </a:ext>
                  </a:extLst>
                </a:gridCol>
                <a:gridCol w="5400116">
                  <a:extLst>
                    <a:ext uri="{9D8B030D-6E8A-4147-A177-3AD203B41FA5}">
                      <a16:colId xmlns:a16="http://schemas.microsoft.com/office/drawing/2014/main" val="20007"/>
                    </a:ext>
                  </a:extLst>
                </a:gridCol>
              </a:tblGrid>
              <a:tr h="267610">
                <a:tc>
                  <a:txBody>
                    <a:bodyPr/>
                    <a:lstStyle/>
                    <a:p>
                      <a:pPr algn="l" fontAlgn="b"/>
                      <a:r>
                        <a:rPr lang="en-GB" sz="1100" b="1" i="0" u="none" strike="noStrike" dirty="0">
                          <a:solidFill>
                            <a:srgbClr val="FFFFFF"/>
                          </a:solidFill>
                          <a:effectLst/>
                          <a:latin typeface="Calibri" panose="020F0502020204030204" pitchFamily="34" charset="0"/>
                        </a:rPr>
                        <a:t> </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0" indent="0" algn="l" fontAlgn="b"/>
                      <a:r>
                        <a:rPr lang="en-GB" sz="1800" b="1" i="0" u="none" strike="noStrike" dirty="0">
                          <a:solidFill>
                            <a:schemeClr val="tx1"/>
                          </a:solidFill>
                          <a:effectLst/>
                          <a:latin typeface="Calibri" panose="020F0502020204030204" pitchFamily="34" charset="0"/>
                        </a:rPr>
                        <a:t>SRA</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0" indent="0" algn="l" fontAlgn="b"/>
                      <a:endParaRPr lang="en-GB" sz="1800" b="1" i="0" u="none" strike="noStrike" dirty="0">
                        <a:solidFill>
                          <a:schemeClr val="tx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6027">
                <a:tc>
                  <a:txBody>
                    <a:bodyPr/>
                    <a:lstStyle/>
                    <a:p>
                      <a:pPr algn="ctr" fontAlgn="b"/>
                      <a:r>
                        <a:rPr lang="en-GB" sz="1600" b="0" i="0" u="none" strike="noStrike" dirty="0">
                          <a:solidFill>
                            <a:srgbClr val="000000"/>
                          </a:solidFill>
                          <a:effectLst/>
                          <a:latin typeface="Calibri" panose="020F0502020204030204" pitchFamily="34" charset="0"/>
                        </a:rPr>
                        <a:t>1 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9388" indent="0" algn="l" fontAlgn="b"/>
                      <a:r>
                        <a:rPr lang="en-US" sz="1600" b="0" i="0" u="none" strike="noStrike" dirty="0">
                          <a:solidFill>
                            <a:srgbClr val="000000"/>
                          </a:solidFill>
                          <a:effectLst/>
                          <a:latin typeface="Calibri" panose="020F0502020204030204" pitchFamily="34" charset="0"/>
                        </a:rPr>
                        <a:t>Registered property owners are eligible to be members</a:t>
                      </a:r>
                    </a:p>
                    <a:p>
                      <a:pPr marL="179388" indent="0" algn="l" fontAlgn="b"/>
                      <a:r>
                        <a:rPr lang="en-GB" sz="1600" b="0" i="0" u="none" strike="noStrike" dirty="0">
                          <a:solidFill>
                            <a:srgbClr val="000000"/>
                          </a:solidFill>
                          <a:effectLst/>
                          <a:latin typeface="Calibri" panose="020F0502020204030204" pitchFamily="34" charset="0"/>
                        </a:rPr>
                        <a:t>- </a:t>
                      </a:r>
                      <a:r>
                        <a:rPr lang="en-GB" sz="1600" b="0" i="1" u="none" strike="noStrike" dirty="0">
                          <a:solidFill>
                            <a:srgbClr val="000000"/>
                          </a:solidFill>
                          <a:effectLst/>
                          <a:latin typeface="Calibri" panose="020F0502020204030204" pitchFamily="34" charset="0"/>
                        </a:rPr>
                        <a:t>not automatic, must apply</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9388" indent="-179388" algn="l" fontAlgn="b"/>
                      <a:endParaRPr lang="en-US" sz="16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432000">
                <a:tc>
                  <a:txBody>
                    <a:bodyPr/>
                    <a:lstStyle/>
                    <a:p>
                      <a:pPr algn="ctr" fontAlgn="b"/>
                      <a:r>
                        <a:rPr lang="en-GB" sz="1600" b="0" i="0" u="none" strike="noStrike" dirty="0">
                          <a:solidFill>
                            <a:srgbClr val="000000"/>
                          </a:solidFill>
                          <a:effectLst/>
                          <a:latin typeface="Calibri" panose="020F0502020204030204" pitchFamily="34" charset="0"/>
                        </a:rPr>
                        <a:t>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9388" indent="0" algn="l" fontAlgn="b"/>
                      <a:r>
                        <a:rPr lang="en-GB" sz="1600" b="0" i="0" u="none" strike="noStrike">
                          <a:solidFill>
                            <a:srgbClr val="000000"/>
                          </a:solidFill>
                          <a:effectLst/>
                          <a:latin typeface="Calibri" panose="020F0502020204030204" pitchFamily="34" charset="0"/>
                        </a:rPr>
                        <a:t>Membership is voluntary</a:t>
                      </a:r>
                      <a:endParaRPr lang="en-GB" sz="16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8000">
                <a:tc>
                  <a:txBody>
                    <a:bodyPr/>
                    <a:lstStyle/>
                    <a:p>
                      <a:pPr algn="ctr" fontAlgn="b"/>
                      <a:r>
                        <a:rPr lang="en-GB" sz="1600" b="0" i="0" u="none" strike="noStrike" dirty="0">
                          <a:solidFill>
                            <a:srgbClr val="000000"/>
                          </a:solidFill>
                          <a:effectLst/>
                          <a:latin typeface="Calibri" panose="020F0502020204030204" pitchFamily="34" charset="0"/>
                        </a:rPr>
                        <a:t>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9388" indent="0" algn="l" fontAlgn="b"/>
                      <a:r>
                        <a:rPr lang="en-US" sz="1600" b="0" i="0" u="none" strike="noStrike" dirty="0">
                          <a:solidFill>
                            <a:srgbClr val="000000"/>
                          </a:solidFill>
                          <a:effectLst/>
                          <a:latin typeface="Calibri" panose="020F0502020204030204" pitchFamily="34" charset="0"/>
                        </a:rPr>
                        <a:t>Contributions to levies is NOT voluntary, levied by </a:t>
                      </a:r>
                    </a:p>
                    <a:p>
                      <a:pPr marL="179388" indent="0" algn="l" fontAlgn="b"/>
                      <a:r>
                        <a:rPr lang="en-US" sz="1600" b="0" i="0" u="none" strike="noStrike" dirty="0">
                          <a:solidFill>
                            <a:srgbClr val="000000"/>
                          </a:solidFill>
                          <a:effectLst/>
                          <a:latin typeface="Calibri" panose="020F0502020204030204" pitchFamily="34" charset="0"/>
                        </a:rPr>
                        <a:t>City of Cape Town, based on property value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432000">
                <a:tc>
                  <a:txBody>
                    <a:bodyPr/>
                    <a:lstStyle/>
                    <a:p>
                      <a:pPr algn="ctr" fontAlgn="b"/>
                      <a:r>
                        <a:rPr lang="en-GB" sz="1600" b="0" i="0" u="none" strike="noStrike" dirty="0">
                          <a:solidFill>
                            <a:srgbClr val="000000"/>
                          </a:solidFill>
                          <a:effectLst/>
                          <a:latin typeface="Calibri" panose="020F0502020204030204" pitchFamily="34" charset="0"/>
                        </a:rPr>
                        <a:t>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marL="179388" indent="0" algn="l" fontAlgn="b"/>
                      <a:r>
                        <a:rPr lang="en-GB" sz="1600" b="0" i="0" u="none" strike="noStrike" dirty="0">
                          <a:solidFill>
                            <a:srgbClr val="000000"/>
                          </a:solidFill>
                          <a:effectLst/>
                          <a:latin typeface="Calibri" panose="020F0502020204030204" pitchFamily="34" charset="0"/>
                        </a:rPr>
                        <a:t>Areas of Operation/Scope: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432000">
                <a:tc>
                  <a:txBody>
                    <a:bodyPr/>
                    <a:lstStyle/>
                    <a:p>
                      <a:pPr algn="ctr" fontAlgn="b"/>
                      <a:r>
                        <a:rPr lang="en-GB" sz="1600" b="0" i="0" u="none" strike="noStrike" dirty="0">
                          <a:solidFill>
                            <a:srgbClr val="000000"/>
                          </a:solidFill>
                          <a:effectLst/>
                          <a:latin typeface="Calibri" panose="020F050202020403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179388" indent="0" algn="l" fontAlgn="b"/>
                      <a:r>
                        <a:rPr lang="en-GB" sz="1600" b="0" i="0" u="none" strike="noStrike" dirty="0">
                          <a:solidFill>
                            <a:srgbClr val="000000"/>
                          </a:solidFill>
                          <a:effectLst/>
                          <a:latin typeface="Calibri" panose="020F0502020204030204" pitchFamily="34" charset="0"/>
                        </a:rPr>
                        <a:t>4.1 </a:t>
                      </a:r>
                      <a:r>
                        <a:rPr lang="en-US" sz="1600" b="0" i="0" u="none" strike="noStrike" dirty="0">
                          <a:solidFill>
                            <a:srgbClr val="000000"/>
                          </a:solidFill>
                          <a:effectLst/>
                          <a:latin typeface="Calibri" panose="020F0502020204030204" pitchFamily="34" charset="0"/>
                        </a:rPr>
                        <a:t>Public open areas, and environment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a:txBody>
                    <a:bodyPr/>
                    <a:lstStyle/>
                    <a:p>
                      <a:pPr algn="ctr" fontAlgn="b"/>
                      <a:r>
                        <a:rPr lang="en-GB" sz="1600" b="0" i="0" u="none" strike="noStrike" dirty="0">
                          <a:solidFill>
                            <a:srgbClr val="000000"/>
                          </a:solidFill>
                          <a:effectLst/>
                          <a:latin typeface="Calibri" panose="020F050202020403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179388" indent="0" algn="l" fontAlgn="b"/>
                      <a:r>
                        <a:rPr lang="en-GB" sz="1600" b="0" i="0" u="none" strike="noStrike" dirty="0">
                          <a:solidFill>
                            <a:srgbClr val="000000"/>
                          </a:solidFill>
                          <a:effectLst/>
                          <a:latin typeface="Calibri" panose="020F0502020204030204" pitchFamily="34" charset="0"/>
                        </a:rPr>
                        <a:t>4.2 </a:t>
                      </a:r>
                      <a:r>
                        <a:rPr lang="en-US" sz="1600" b="0" i="0" u="none" strike="noStrike" dirty="0">
                          <a:solidFill>
                            <a:srgbClr val="000000"/>
                          </a:solidFill>
                          <a:effectLst/>
                          <a:latin typeface="Calibri" panose="020F0502020204030204" pitchFamily="34" charset="0"/>
                        </a:rPr>
                        <a:t>Security of suburb - public areas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432000">
                <a:tc>
                  <a:txBody>
                    <a:bodyPr/>
                    <a:lstStyle/>
                    <a:p>
                      <a:pPr algn="ctr" fontAlgn="b"/>
                      <a:r>
                        <a:rPr lang="en-GB" sz="1600" b="0" i="0" u="none" strike="noStrike" dirty="0">
                          <a:solidFill>
                            <a:srgbClr val="000000"/>
                          </a:solidFill>
                          <a:effectLst/>
                          <a:latin typeface="Calibri" panose="020F050202020403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179388" indent="0" algn="l" fontAlgn="b"/>
                      <a:r>
                        <a:rPr lang="en-GB" sz="1600" b="0" i="0" u="none" strike="noStrike" dirty="0">
                          <a:solidFill>
                            <a:srgbClr val="000000"/>
                          </a:solidFill>
                          <a:effectLst/>
                          <a:latin typeface="Calibri" panose="020F0502020204030204" pitchFamily="34" charset="0"/>
                        </a:rPr>
                        <a:t>4.3 Environment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32000">
                <a:tc>
                  <a:txBody>
                    <a:bodyPr/>
                    <a:lstStyle/>
                    <a:p>
                      <a:pPr algn="ctr" fontAlgn="b"/>
                      <a:r>
                        <a:rPr lang="en-GB" sz="1600" b="0" i="0" u="none" strike="noStrike" dirty="0">
                          <a:solidFill>
                            <a:srgbClr val="000000"/>
                          </a:solidFill>
                          <a:effectLst/>
                          <a:latin typeface="Calibri" panose="020F050202020403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179388" indent="0" algn="l" fontAlgn="b"/>
                      <a:r>
                        <a:rPr lang="en-GB" sz="1600" b="0" i="0" u="none" strike="noStrike" dirty="0">
                          <a:solidFill>
                            <a:srgbClr val="000000"/>
                          </a:solidFill>
                          <a:effectLst/>
                          <a:latin typeface="Calibri" panose="020F0502020204030204" pitchFamily="34" charset="0"/>
                        </a:rPr>
                        <a:t>4.4 </a:t>
                      </a:r>
                      <a:r>
                        <a:rPr lang="en-US" sz="1600" b="0" i="0" u="none" strike="noStrike" dirty="0">
                          <a:solidFill>
                            <a:srgbClr val="000000"/>
                          </a:solidFill>
                          <a:effectLst/>
                          <a:latin typeface="Calibri" panose="020F0502020204030204" pitchFamily="34" charset="0"/>
                        </a:rPr>
                        <a:t>Clearing services - top up, beaches, paths etc.</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972000">
                <a:tc>
                  <a:txBody>
                    <a:bodyPr/>
                    <a:lstStyle/>
                    <a:p>
                      <a:pPr algn="ctr" fontAlgn="b"/>
                      <a:r>
                        <a:rPr lang="en-GB" sz="1600" b="0" i="0" u="none" strike="noStrike" dirty="0">
                          <a:solidFill>
                            <a:srgbClr val="000000"/>
                          </a:solidFill>
                          <a:effectLst/>
                          <a:latin typeface="Calibri" panose="020F0502020204030204" pitchFamily="34" charset="0"/>
                        </a:rPr>
                        <a:t> </a:t>
                      </a:r>
                    </a:p>
                    <a:p>
                      <a:pPr algn="ctr" fontAlgn="b"/>
                      <a:r>
                        <a:rPr lang="en-GB" sz="1600" b="0" i="0" u="none" strike="noStrike" dirty="0">
                          <a:solidFill>
                            <a:srgbClr val="000000"/>
                          </a:solidFill>
                          <a:effectLst/>
                          <a:latin typeface="Calibri" panose="020F0502020204030204" pitchFamily="34" charset="0"/>
                        </a:rPr>
                        <a:t> </a:t>
                      </a:r>
                    </a:p>
                    <a:p>
                      <a:pPr algn="ctr" fontAlgn="b"/>
                      <a:r>
                        <a:rPr lang="en-GB" sz="1600" b="0" i="0" u="none" strike="noStrike" dirty="0">
                          <a:solidFill>
                            <a:srgbClr val="000000"/>
                          </a:solidFill>
                          <a:effectLst/>
                          <a:latin typeface="Calibri" panose="020F0502020204030204" pitchFamily="34" charset="0"/>
                        </a:rPr>
                        <a:t> </a:t>
                      </a:r>
                    </a:p>
                    <a:p>
                      <a:pPr algn="ctr" fontAlgn="b"/>
                      <a:r>
                        <a:rPr lang="en-GB" sz="1600" b="0" i="0" u="none" strike="noStrike" dirty="0">
                          <a:solidFill>
                            <a:srgbClr val="000000"/>
                          </a:solidFill>
                          <a:effectLst/>
                          <a:latin typeface="Calibri" panose="020F050202020403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indent="179388" algn="l" fontAlgn="b"/>
                      <a:r>
                        <a:rPr lang="en-GB" sz="1600" b="0" i="0" u="none" strike="noStrike" dirty="0">
                          <a:solidFill>
                            <a:srgbClr val="000000"/>
                          </a:solidFill>
                          <a:effectLst/>
                          <a:latin typeface="Calibri" panose="020F0502020204030204" pitchFamily="34" charset="0"/>
                        </a:rPr>
                        <a:t>4.5 Future: marine environment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5153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15D2-D7C4-4C21-85B7-F21C752AB9FC}"/>
              </a:ext>
            </a:extLst>
          </p:cNvPr>
          <p:cNvSpPr>
            <a:spLocks noGrp="1"/>
          </p:cNvSpPr>
          <p:nvPr>
            <p:ph type="title"/>
          </p:nvPr>
        </p:nvSpPr>
        <p:spPr/>
        <p:txBody>
          <a:bodyPr/>
          <a:lstStyle/>
          <a:p>
            <a:r>
              <a:rPr lang="en-ZA" dirty="0"/>
              <a:t>4.3   Chairperson’s Key Items</a:t>
            </a:r>
          </a:p>
        </p:txBody>
      </p:sp>
      <p:sp>
        <p:nvSpPr>
          <p:cNvPr id="3" name="Text Placeholder 2">
            <a:extLst>
              <a:ext uri="{FF2B5EF4-FFF2-40B4-BE49-F238E27FC236}">
                <a16:creationId xmlns:a16="http://schemas.microsoft.com/office/drawing/2014/main" id="{D4B7909D-D5CF-4CD8-9906-416EA5CE7356}"/>
              </a:ext>
            </a:extLst>
          </p:cNvPr>
          <p:cNvSpPr>
            <a:spLocks noGrp="1"/>
          </p:cNvSpPr>
          <p:nvPr>
            <p:ph type="body" sz="quarter" idx="10"/>
          </p:nvPr>
        </p:nvSpPr>
        <p:spPr>
          <a:xfrm>
            <a:off x="609601" y="1489957"/>
            <a:ext cx="11064875" cy="4710113"/>
          </a:xfrm>
        </p:spPr>
        <p:txBody>
          <a:bodyPr>
            <a:normAutofit/>
          </a:bodyPr>
          <a:lstStyle/>
          <a:p>
            <a:r>
              <a:rPr lang="en-ZA" sz="2600" dirty="0"/>
              <a:t>SRA Board Members: they serve the community as volunteers, and do not receive payment for their service.</a:t>
            </a:r>
          </a:p>
          <a:p>
            <a:r>
              <a:rPr lang="en-ZA" sz="2600" dirty="0"/>
              <a:t>All actions taken are governed by the following governance mechanisms:</a:t>
            </a:r>
          </a:p>
          <a:p>
            <a:pPr lvl="1"/>
            <a:r>
              <a:rPr lang="en-ZA" sz="2000" dirty="0"/>
              <a:t>Oversight by the City</a:t>
            </a:r>
          </a:p>
          <a:p>
            <a:pPr lvl="1"/>
            <a:r>
              <a:rPr lang="en-ZA" sz="2000" dirty="0"/>
              <a:t>Are a registered NPC company –  and therefore regulated in terms of the Companies Act;</a:t>
            </a:r>
          </a:p>
          <a:p>
            <a:pPr lvl="1"/>
            <a:r>
              <a:rPr lang="en-ZA" sz="2000" dirty="0"/>
              <a:t>Registered as part of CIPC, as directors of the company.</a:t>
            </a:r>
          </a:p>
          <a:p>
            <a:pPr lvl="1"/>
            <a:r>
              <a:rPr lang="en-ZA" sz="2000" dirty="0"/>
              <a:t>Conflicts of interest are recorded and avoided</a:t>
            </a:r>
          </a:p>
          <a:p>
            <a:pPr>
              <a:spcBef>
                <a:spcPts val="1800"/>
              </a:spcBef>
            </a:pPr>
            <a:r>
              <a:rPr lang="en-ZA" sz="2600" dirty="0"/>
              <a:t>Property Valuations: </a:t>
            </a:r>
            <a:r>
              <a:rPr lang="en-ZA" sz="2000" dirty="0"/>
              <a:t>levies are based on property valuations and can be objected to by owners</a:t>
            </a:r>
          </a:p>
          <a:p>
            <a:pPr>
              <a:spcBef>
                <a:spcPts val="1800"/>
              </a:spcBef>
            </a:pPr>
            <a:r>
              <a:rPr lang="en-ZA" sz="2000" dirty="0"/>
              <a:t>Finally a huge thank you to the board members for their dedication and tireless efforts</a:t>
            </a:r>
          </a:p>
        </p:txBody>
      </p:sp>
      <p:sp>
        <p:nvSpPr>
          <p:cNvPr id="6" name="Slide Number Placeholder 3">
            <a:extLst>
              <a:ext uri="{FF2B5EF4-FFF2-40B4-BE49-F238E27FC236}">
                <a16:creationId xmlns:a16="http://schemas.microsoft.com/office/drawing/2014/main" id="{466C677F-4D91-49CF-9B15-7CF923A06C23}"/>
              </a:ext>
            </a:extLst>
          </p:cNvPr>
          <p:cNvSpPr txBox="1">
            <a:spLocks/>
          </p:cNvSpPr>
          <p:nvPr/>
        </p:nvSpPr>
        <p:spPr>
          <a:xfrm>
            <a:off x="9226222" y="619268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C055DF-D3D3-433C-A320-6C269686F61D}" type="slidenum">
              <a:rPr lang="en-ZA" sz="1000" smtClean="0"/>
              <a:pPr algn="r"/>
              <a:t>8</a:t>
            </a:fld>
            <a:endParaRPr lang="en-ZA" sz="1000" dirty="0"/>
          </a:p>
        </p:txBody>
      </p:sp>
    </p:spTree>
    <p:extLst>
      <p:ext uri="{BB962C8B-B14F-4D97-AF65-F5344CB8AC3E}">
        <p14:creationId xmlns:p14="http://schemas.microsoft.com/office/powerpoint/2010/main" val="309670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9CA1-E21B-4323-B952-B598EFDC63A8}"/>
              </a:ext>
            </a:extLst>
          </p:cNvPr>
          <p:cNvSpPr>
            <a:spLocks noGrp="1"/>
          </p:cNvSpPr>
          <p:nvPr>
            <p:ph type="title"/>
          </p:nvPr>
        </p:nvSpPr>
        <p:spPr/>
        <p:txBody>
          <a:bodyPr/>
          <a:lstStyle/>
          <a:p>
            <a:r>
              <a:rPr lang="en-ZA" dirty="0"/>
              <a:t>5.1   Security</a:t>
            </a:r>
          </a:p>
        </p:txBody>
      </p:sp>
      <p:sp>
        <p:nvSpPr>
          <p:cNvPr id="3" name="TextBox 2">
            <a:extLst>
              <a:ext uri="{FF2B5EF4-FFF2-40B4-BE49-F238E27FC236}">
                <a16:creationId xmlns:a16="http://schemas.microsoft.com/office/drawing/2014/main" id="{A6BAED8E-71A7-4CA7-B9D6-15A92E8BF3DB}"/>
              </a:ext>
            </a:extLst>
          </p:cNvPr>
          <p:cNvSpPr txBox="1"/>
          <p:nvPr/>
        </p:nvSpPr>
        <p:spPr>
          <a:xfrm>
            <a:off x="836024" y="5632344"/>
            <a:ext cx="10000298" cy="707886"/>
          </a:xfrm>
          <a:prstGeom prst="rect">
            <a:avLst/>
          </a:prstGeom>
          <a:noFill/>
        </p:spPr>
        <p:txBody>
          <a:bodyPr wrap="square" rtlCol="0">
            <a:spAutoFit/>
          </a:bodyPr>
          <a:lstStyle/>
          <a:p>
            <a:r>
              <a:rPr lang="en-ZA" sz="2200" i="1" dirty="0"/>
              <a:t>Wesley Corbett, Carel De Ridder, Andrew Jakins</a:t>
            </a:r>
          </a:p>
          <a:p>
            <a:r>
              <a:rPr lang="en-ZA" dirty="0"/>
              <a:t>Presented by Wes Corbett</a:t>
            </a:r>
          </a:p>
        </p:txBody>
      </p:sp>
    </p:spTree>
    <p:extLst>
      <p:ext uri="{BB962C8B-B14F-4D97-AF65-F5344CB8AC3E}">
        <p14:creationId xmlns:p14="http://schemas.microsoft.com/office/powerpoint/2010/main" val="1572257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42665</TotalTime>
  <Words>3062</Words>
  <Application>Microsoft Macintosh PowerPoint</Application>
  <PresentationFormat>Widescreen</PresentationFormat>
  <Paragraphs>587</Paragraphs>
  <Slides>44</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Arial</vt:lpstr>
      <vt:lpstr>Calibri</vt:lpstr>
      <vt:lpstr>Wingdings</vt:lpstr>
      <vt:lpstr>Office Theme</vt:lpstr>
      <vt:lpstr>1_Office Theme</vt:lpstr>
      <vt:lpstr>PowerPoint Presentation</vt:lpstr>
      <vt:lpstr>1.   Registration &amp; Agenda</vt:lpstr>
      <vt:lpstr>2.1   Welcome &amp; Apologies</vt:lpstr>
      <vt:lpstr>2.2   Membership, Quorum, and Proxies</vt:lpstr>
      <vt:lpstr>3.   Adoption of Minutes from Previous AGM</vt:lpstr>
      <vt:lpstr>4.1   Chairperson’s Key Items</vt:lpstr>
      <vt:lpstr>4.2   Chairperson’s Key Items</vt:lpstr>
      <vt:lpstr>4.3   Chairperson’s Key Items</vt:lpstr>
      <vt:lpstr>5.1   Security</vt:lpstr>
      <vt:lpstr>5.1a   Security – Existing System</vt:lpstr>
      <vt:lpstr>5.1b   Security – Statistics (01DEC20 to 30NOV21)</vt:lpstr>
      <vt:lpstr>5.1c   Security - Improvements Over Last Year</vt:lpstr>
      <vt:lpstr>5.1d   Security – Challenges Ahead &amp; Proposals</vt:lpstr>
      <vt:lpstr>5.1e   Security – Internal Discussions On-Going </vt:lpstr>
      <vt:lpstr>5.2   Environment – Environmental Report 2021</vt:lpstr>
      <vt:lpstr>Llandudno SRA  Environmental Report 2021</vt:lpstr>
      <vt:lpstr> Construction: Retaining walls, irrigation and signs </vt:lpstr>
      <vt:lpstr>COMBATTING FIRE RISKS</vt:lpstr>
      <vt:lpstr>Vegetation cutting and removal</vt:lpstr>
      <vt:lpstr>Litter &amp; Bins</vt:lpstr>
      <vt:lpstr>5.3   Infrastructure</vt:lpstr>
      <vt:lpstr>5.3a   Background</vt:lpstr>
      <vt:lpstr>5.3b   Road Maintenance, Signage &amp; Traffic</vt:lpstr>
      <vt:lpstr>5.3c   Electricity</vt:lpstr>
      <vt:lpstr>5.3d   Sewerage</vt:lpstr>
      <vt:lpstr>5.3e   Water</vt:lpstr>
      <vt:lpstr>6.   Finance</vt:lpstr>
      <vt:lpstr>6.1   Annual Financials</vt:lpstr>
      <vt:lpstr>6.2 &amp; 6.3a   Implementation &amp; Business Plan</vt:lpstr>
      <vt:lpstr>6.3b   Increase in SRA Levy on Rates Bill</vt:lpstr>
      <vt:lpstr>6.4a   5-Year Budget 2020 -2024</vt:lpstr>
      <vt:lpstr>6.4b   5-Year Budget 2020 -2024 Summary</vt:lpstr>
      <vt:lpstr>6.4c   Proposed Budget 2022/23 - Page 1</vt:lpstr>
      <vt:lpstr>6.4d   Proposed Budget 2022/23 – Page 2</vt:lpstr>
      <vt:lpstr>7.   Election of the Board</vt:lpstr>
      <vt:lpstr>7.1   Board Currently</vt:lpstr>
      <vt:lpstr>7.2   Board Proposed for Election</vt:lpstr>
      <vt:lpstr>8.   Q &amp; A</vt:lpstr>
      <vt:lpstr>9.   Statutory Approvals</vt:lpstr>
      <vt:lpstr>9.  Statutory Approvals - Voting</vt:lpstr>
      <vt:lpstr>10.   Meeting Closed</vt:lpstr>
      <vt:lpstr>11a.   Town Hall for Other Issues – “Party Houses”</vt:lpstr>
      <vt:lpstr>11b.   Security – Challenges Ahead &amp; Proposals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Kiki Loubser</cp:lastModifiedBy>
  <cp:revision>293</cp:revision>
  <cp:lastPrinted>2021-12-01T10:53:13Z</cp:lastPrinted>
  <dcterms:created xsi:type="dcterms:W3CDTF">2019-11-18T13:48:09Z</dcterms:created>
  <dcterms:modified xsi:type="dcterms:W3CDTF">2021-12-08T10:05:24Z</dcterms:modified>
</cp:coreProperties>
</file>