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2" r:id="rId2"/>
  </p:sldMasterIdLst>
  <p:notesMasterIdLst>
    <p:notesMasterId r:id="rId48"/>
  </p:notesMasterIdLst>
  <p:handoutMasterIdLst>
    <p:handoutMasterId r:id="rId49"/>
  </p:handoutMasterIdLst>
  <p:sldIdLst>
    <p:sldId id="256" r:id="rId3"/>
    <p:sldId id="259" r:id="rId4"/>
    <p:sldId id="261" r:id="rId5"/>
    <p:sldId id="441" r:id="rId6"/>
    <p:sldId id="271" r:id="rId7"/>
    <p:sldId id="272" r:id="rId8"/>
    <p:sldId id="318" r:id="rId9"/>
    <p:sldId id="346" r:id="rId10"/>
    <p:sldId id="274" r:id="rId11"/>
    <p:sldId id="275" r:id="rId12"/>
    <p:sldId id="426" r:id="rId13"/>
    <p:sldId id="438" r:id="rId14"/>
    <p:sldId id="439" r:id="rId15"/>
    <p:sldId id="440" r:id="rId16"/>
    <p:sldId id="442" r:id="rId17"/>
    <p:sldId id="296" r:id="rId18"/>
    <p:sldId id="429" r:id="rId19"/>
    <p:sldId id="430" r:id="rId20"/>
    <p:sldId id="431" r:id="rId21"/>
    <p:sldId id="432" r:id="rId22"/>
    <p:sldId id="362" r:id="rId23"/>
    <p:sldId id="378" r:id="rId24"/>
    <p:sldId id="384" r:id="rId25"/>
    <p:sldId id="406" r:id="rId26"/>
    <p:sldId id="409" r:id="rId27"/>
    <p:sldId id="408" r:id="rId28"/>
    <p:sldId id="407" r:id="rId29"/>
    <p:sldId id="276" r:id="rId30"/>
    <p:sldId id="308" r:id="rId31"/>
    <p:sldId id="309" r:id="rId32"/>
    <p:sldId id="419" r:id="rId33"/>
    <p:sldId id="420" r:id="rId34"/>
    <p:sldId id="357" r:id="rId35"/>
    <p:sldId id="423" r:id="rId36"/>
    <p:sldId id="436" r:id="rId37"/>
    <p:sldId id="410" r:id="rId38"/>
    <p:sldId id="413" r:id="rId39"/>
    <p:sldId id="340" r:id="rId40"/>
    <p:sldId id="290" r:id="rId41"/>
    <p:sldId id="435" r:id="rId42"/>
    <p:sldId id="434" r:id="rId43"/>
    <p:sldId id="375" r:id="rId44"/>
    <p:sldId id="288" r:id="rId45"/>
    <p:sldId id="289" r:id="rId46"/>
    <p:sldId id="374" r:id="rId47"/>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6000"/>
    <a:srgbClr val="33CC33"/>
    <a:srgbClr val="ECF117"/>
    <a:srgbClr val="3366FF"/>
    <a:srgbClr val="003300"/>
    <a:srgbClr val="007600"/>
    <a:srgbClr val="CCCCFF"/>
    <a:srgbClr val="339933"/>
    <a:srgbClr val="187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1" autoAdjust="0"/>
    <p:restoredTop sz="93476" autoAdjust="0"/>
  </p:normalViewPr>
  <p:slideViewPr>
    <p:cSldViewPr snapToGrid="0">
      <p:cViewPr varScale="1">
        <p:scale>
          <a:sx n="77" d="100"/>
          <a:sy n="77" d="100"/>
        </p:scale>
        <p:origin x="864" y="58"/>
      </p:cViewPr>
      <p:guideLst/>
    </p:cSldViewPr>
  </p:slideViewPr>
  <p:notesTextViewPr>
    <p:cViewPr>
      <p:scale>
        <a:sx n="1" d="1"/>
        <a:sy n="1" d="1"/>
      </p:scale>
      <p:origin x="0" y="0"/>
    </p:cViewPr>
  </p:notesTextViewPr>
  <p:notesViewPr>
    <p:cSldViewPr snapToGrid="0">
      <p:cViewPr varScale="1">
        <p:scale>
          <a:sx n="84" d="100"/>
          <a:sy n="84" d="100"/>
        </p:scale>
        <p:origin x="39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D84E97-EC6E-42FF-BA84-EC44C46ADD94}"/>
              </a:ext>
            </a:extLst>
          </p:cNvPr>
          <p:cNvSpPr>
            <a:spLocks noGrp="1"/>
          </p:cNvSpPr>
          <p:nvPr>
            <p:ph type="hdr" sz="quarter"/>
          </p:nvPr>
        </p:nvSpPr>
        <p:spPr>
          <a:xfrm>
            <a:off x="0" y="0"/>
            <a:ext cx="2945659" cy="498055"/>
          </a:xfrm>
          <a:prstGeom prst="rect">
            <a:avLst/>
          </a:prstGeom>
        </p:spPr>
        <p:txBody>
          <a:bodyPr vert="horz" lIns="93170" tIns="46586" rIns="93170" bIns="46586" rtlCol="0"/>
          <a:lstStyle>
            <a:lvl1pPr algn="l">
              <a:defRPr sz="1200"/>
            </a:lvl1pPr>
          </a:lstStyle>
          <a:p>
            <a:endParaRPr lang="en-ZA" dirty="0"/>
          </a:p>
        </p:txBody>
      </p:sp>
      <p:sp>
        <p:nvSpPr>
          <p:cNvPr id="3" name="Date Placeholder 2">
            <a:extLst>
              <a:ext uri="{FF2B5EF4-FFF2-40B4-BE49-F238E27FC236}">
                <a16:creationId xmlns:a16="http://schemas.microsoft.com/office/drawing/2014/main" id="{C76DBA63-E532-423B-8FE4-90F695948BE2}"/>
              </a:ext>
            </a:extLst>
          </p:cNvPr>
          <p:cNvSpPr>
            <a:spLocks noGrp="1"/>
          </p:cNvSpPr>
          <p:nvPr>
            <p:ph type="dt" sz="quarter" idx="1"/>
          </p:nvPr>
        </p:nvSpPr>
        <p:spPr>
          <a:xfrm>
            <a:off x="3850443" y="0"/>
            <a:ext cx="2945659" cy="498055"/>
          </a:xfrm>
          <a:prstGeom prst="rect">
            <a:avLst/>
          </a:prstGeom>
        </p:spPr>
        <p:txBody>
          <a:bodyPr vert="horz" lIns="93170" tIns="46586" rIns="93170" bIns="46586" rtlCol="0"/>
          <a:lstStyle>
            <a:lvl1pPr algn="r">
              <a:defRPr sz="1200"/>
            </a:lvl1pPr>
          </a:lstStyle>
          <a:p>
            <a:fld id="{17820C78-FBE7-4BDC-A570-9FDB69A1B22F}" type="datetimeFigureOut">
              <a:rPr lang="en-ZA" smtClean="0"/>
              <a:t>2023/12/04</a:t>
            </a:fld>
            <a:endParaRPr lang="en-ZA" dirty="0"/>
          </a:p>
        </p:txBody>
      </p:sp>
      <p:sp>
        <p:nvSpPr>
          <p:cNvPr id="4" name="Footer Placeholder 3">
            <a:extLst>
              <a:ext uri="{FF2B5EF4-FFF2-40B4-BE49-F238E27FC236}">
                <a16:creationId xmlns:a16="http://schemas.microsoft.com/office/drawing/2014/main" id="{17CCE9A0-3316-42BD-A5AB-5B64005DD49B}"/>
              </a:ext>
            </a:extLst>
          </p:cNvPr>
          <p:cNvSpPr>
            <a:spLocks noGrp="1"/>
          </p:cNvSpPr>
          <p:nvPr>
            <p:ph type="ftr" sz="quarter" idx="2"/>
          </p:nvPr>
        </p:nvSpPr>
        <p:spPr>
          <a:xfrm>
            <a:off x="0" y="9428585"/>
            <a:ext cx="2945659" cy="498055"/>
          </a:xfrm>
          <a:prstGeom prst="rect">
            <a:avLst/>
          </a:prstGeom>
        </p:spPr>
        <p:txBody>
          <a:bodyPr vert="horz" lIns="93170" tIns="46586" rIns="93170" bIns="46586" rtlCol="0" anchor="b"/>
          <a:lstStyle>
            <a:lvl1pPr algn="l">
              <a:defRPr sz="1200"/>
            </a:lvl1pPr>
          </a:lstStyle>
          <a:p>
            <a:endParaRPr lang="en-ZA" dirty="0"/>
          </a:p>
        </p:txBody>
      </p:sp>
      <p:sp>
        <p:nvSpPr>
          <p:cNvPr id="5" name="Slide Number Placeholder 4">
            <a:extLst>
              <a:ext uri="{FF2B5EF4-FFF2-40B4-BE49-F238E27FC236}">
                <a16:creationId xmlns:a16="http://schemas.microsoft.com/office/drawing/2014/main" id="{BA577D75-F401-493B-98F2-BC1A67345042}"/>
              </a:ext>
            </a:extLst>
          </p:cNvPr>
          <p:cNvSpPr>
            <a:spLocks noGrp="1"/>
          </p:cNvSpPr>
          <p:nvPr>
            <p:ph type="sldNum" sz="quarter" idx="3"/>
          </p:nvPr>
        </p:nvSpPr>
        <p:spPr>
          <a:xfrm>
            <a:off x="3850443" y="9428585"/>
            <a:ext cx="2945659" cy="498055"/>
          </a:xfrm>
          <a:prstGeom prst="rect">
            <a:avLst/>
          </a:prstGeom>
        </p:spPr>
        <p:txBody>
          <a:bodyPr vert="horz" lIns="93170" tIns="46586" rIns="93170" bIns="46586" rtlCol="0" anchor="b"/>
          <a:lstStyle>
            <a:lvl1pPr algn="r">
              <a:defRPr sz="1200"/>
            </a:lvl1pPr>
          </a:lstStyle>
          <a:p>
            <a:fld id="{EDFE68CA-6410-4577-9D21-2D4A13FB0EC7}" type="slidenum">
              <a:rPr lang="en-ZA" smtClean="0"/>
              <a:t>‹#›</a:t>
            </a:fld>
            <a:endParaRPr lang="en-ZA" dirty="0"/>
          </a:p>
        </p:txBody>
      </p:sp>
    </p:spTree>
    <p:extLst>
      <p:ext uri="{BB962C8B-B14F-4D97-AF65-F5344CB8AC3E}">
        <p14:creationId xmlns:p14="http://schemas.microsoft.com/office/powerpoint/2010/main" val="25073965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5"/>
          </a:xfrm>
          <a:prstGeom prst="rect">
            <a:avLst/>
          </a:prstGeom>
        </p:spPr>
        <p:txBody>
          <a:bodyPr vert="horz" lIns="93170" tIns="46586" rIns="93170" bIns="46586" rtlCol="0"/>
          <a:lstStyle>
            <a:lvl1pPr algn="l">
              <a:defRPr sz="1200"/>
            </a:lvl1pPr>
          </a:lstStyle>
          <a:p>
            <a:endParaRPr lang="en-ZA" dirty="0"/>
          </a:p>
        </p:txBody>
      </p:sp>
      <p:sp>
        <p:nvSpPr>
          <p:cNvPr id="3" name="Date Placeholder 2"/>
          <p:cNvSpPr>
            <a:spLocks noGrp="1"/>
          </p:cNvSpPr>
          <p:nvPr>
            <p:ph type="dt" idx="1"/>
          </p:nvPr>
        </p:nvSpPr>
        <p:spPr>
          <a:xfrm>
            <a:off x="3850443" y="0"/>
            <a:ext cx="2945659" cy="498055"/>
          </a:xfrm>
          <a:prstGeom prst="rect">
            <a:avLst/>
          </a:prstGeom>
        </p:spPr>
        <p:txBody>
          <a:bodyPr vert="horz" lIns="93170" tIns="46586" rIns="93170" bIns="46586" rtlCol="0"/>
          <a:lstStyle>
            <a:lvl1pPr algn="r">
              <a:defRPr sz="1200"/>
            </a:lvl1pPr>
          </a:lstStyle>
          <a:p>
            <a:fld id="{B0D3E3E1-00CB-45E4-9E08-AEC511D12148}" type="datetimeFigureOut">
              <a:rPr lang="en-ZA" smtClean="0"/>
              <a:t>2023/12/04</a:t>
            </a:fld>
            <a:endParaRPr lang="en-ZA" dirty="0"/>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3170" tIns="46586" rIns="93170" bIns="46586" rtlCol="0" anchor="ctr"/>
          <a:lstStyle/>
          <a:p>
            <a:endParaRPr lang="en-ZA"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3170" tIns="46586" rIns="93170"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28585"/>
            <a:ext cx="2945659" cy="498055"/>
          </a:xfrm>
          <a:prstGeom prst="rect">
            <a:avLst/>
          </a:prstGeom>
        </p:spPr>
        <p:txBody>
          <a:bodyPr vert="horz" lIns="93170" tIns="46586" rIns="93170" bIns="46586"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3170" tIns="46586" rIns="93170" bIns="46586" rtlCol="0" anchor="b"/>
          <a:lstStyle>
            <a:lvl1pPr algn="r">
              <a:defRPr sz="1200"/>
            </a:lvl1pPr>
          </a:lstStyle>
          <a:p>
            <a:fld id="{5B053FA6-88D6-4C1D-A91B-0BFF9DF48132}" type="slidenum">
              <a:rPr lang="en-ZA" smtClean="0"/>
              <a:t>‹#›</a:t>
            </a:fld>
            <a:endParaRPr lang="en-ZA" dirty="0"/>
          </a:p>
        </p:txBody>
      </p:sp>
    </p:spTree>
    <p:extLst>
      <p:ext uri="{BB962C8B-B14F-4D97-AF65-F5344CB8AC3E}">
        <p14:creationId xmlns:p14="http://schemas.microsoft.com/office/powerpoint/2010/main" val="2208616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can I not update the date???</a:t>
            </a:r>
          </a:p>
        </p:txBody>
      </p:sp>
      <p:sp>
        <p:nvSpPr>
          <p:cNvPr id="4" name="Slide Number Placeholder 3"/>
          <p:cNvSpPr>
            <a:spLocks noGrp="1"/>
          </p:cNvSpPr>
          <p:nvPr>
            <p:ph type="sldNum" sz="quarter" idx="10"/>
          </p:nvPr>
        </p:nvSpPr>
        <p:spPr/>
        <p:txBody>
          <a:bodyPr/>
          <a:lstStyle/>
          <a:p>
            <a:fld id="{5B053FA6-88D6-4C1D-A91B-0BFF9DF48132}" type="slidenum">
              <a:rPr lang="en-ZA" smtClean="0"/>
              <a:t>1</a:t>
            </a:fld>
            <a:endParaRPr lang="en-ZA" dirty="0"/>
          </a:p>
        </p:txBody>
      </p:sp>
    </p:spTree>
    <p:extLst>
      <p:ext uri="{BB962C8B-B14F-4D97-AF65-F5344CB8AC3E}">
        <p14:creationId xmlns:p14="http://schemas.microsoft.com/office/powerpoint/2010/main" val="36642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2</a:t>
            </a:fld>
            <a:endParaRPr lang="en-ZA" dirty="0"/>
          </a:p>
        </p:txBody>
      </p:sp>
    </p:spTree>
    <p:extLst>
      <p:ext uri="{BB962C8B-B14F-4D97-AF65-F5344CB8AC3E}">
        <p14:creationId xmlns:p14="http://schemas.microsoft.com/office/powerpoint/2010/main" val="146389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sz="1200" dirty="0"/>
              <a:t>Acknowledgements:</a:t>
            </a:r>
          </a:p>
          <a:p>
            <a:r>
              <a:rPr lang="en-ZA" sz="1200" dirty="0"/>
              <a:t>Last year, per request from the Chairman, we wish to recognise and acknowledge the efforts of Greg Wright</a:t>
            </a:r>
          </a:p>
          <a:p>
            <a:r>
              <a:rPr lang="en-ZA" sz="1200" dirty="0"/>
              <a:t>Environment: incredible leadership role played by Samantha Lupini re beach clean-up</a:t>
            </a:r>
          </a:p>
          <a:p>
            <a:r>
              <a:rPr lang="en-ZA" sz="1200" dirty="0"/>
              <a:t>Thanks to the Committee, City of Cape Town and Llandudno community</a:t>
            </a:r>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8</a:t>
            </a:fld>
            <a:endParaRPr lang="en-ZA" dirty="0"/>
          </a:p>
        </p:txBody>
      </p:sp>
    </p:spTree>
    <p:extLst>
      <p:ext uri="{BB962C8B-B14F-4D97-AF65-F5344CB8AC3E}">
        <p14:creationId xmlns:p14="http://schemas.microsoft.com/office/powerpoint/2010/main" val="122839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12</a:t>
            </a:fld>
            <a:endParaRPr lang="en-ZA" dirty="0"/>
          </a:p>
        </p:txBody>
      </p:sp>
    </p:spTree>
    <p:extLst>
      <p:ext uri="{BB962C8B-B14F-4D97-AF65-F5344CB8AC3E}">
        <p14:creationId xmlns:p14="http://schemas.microsoft.com/office/powerpoint/2010/main" val="95015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053FA6-88D6-4C1D-A91B-0BFF9DF48132}" type="slidenum">
              <a:rPr kumimoji="0" lang="en-Z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560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sz="1200" dirty="0"/>
              <a:t>Acknowledgements:</a:t>
            </a:r>
          </a:p>
          <a:p>
            <a:r>
              <a:rPr lang="en-ZA" sz="1200" dirty="0"/>
              <a:t>Last year, per request from the Chairman, we wish to recognise and acknowledge the efforts of Greg Wright</a:t>
            </a:r>
          </a:p>
          <a:p>
            <a:r>
              <a:rPr lang="en-ZA" sz="1200" dirty="0"/>
              <a:t>Environment: incredible leadership role played by Samantha Lupini re beach clean-up</a:t>
            </a:r>
          </a:p>
          <a:p>
            <a:r>
              <a:rPr lang="en-ZA" sz="1200" dirty="0"/>
              <a:t>Thanks to the Committee, City of Cape Town and Llandudno community</a:t>
            </a:r>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18</a:t>
            </a:fld>
            <a:endParaRPr lang="en-ZA" dirty="0"/>
          </a:p>
        </p:txBody>
      </p:sp>
    </p:spTree>
    <p:extLst>
      <p:ext uri="{BB962C8B-B14F-4D97-AF65-F5344CB8AC3E}">
        <p14:creationId xmlns:p14="http://schemas.microsoft.com/office/powerpoint/2010/main" val="1427053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sz="1200" dirty="0"/>
              <a:t>Acknowledgements:</a:t>
            </a:r>
          </a:p>
          <a:p>
            <a:r>
              <a:rPr lang="en-ZA" sz="1200" dirty="0"/>
              <a:t>Last year, per request from the Chairman, we wish to recognise and acknowledge the efforts of Greg Wright</a:t>
            </a:r>
          </a:p>
          <a:p>
            <a:r>
              <a:rPr lang="en-ZA" sz="1200" dirty="0"/>
              <a:t>Environment: incredible leadership role played by Samantha Lupini re beach clean-up</a:t>
            </a:r>
          </a:p>
          <a:p>
            <a:r>
              <a:rPr lang="en-ZA" sz="1200" dirty="0"/>
              <a:t>Thanks to the Committee, City of Cape Town and Llandudno community</a:t>
            </a:r>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19</a:t>
            </a:fld>
            <a:endParaRPr lang="en-ZA" dirty="0"/>
          </a:p>
        </p:txBody>
      </p:sp>
    </p:spTree>
    <p:extLst>
      <p:ext uri="{BB962C8B-B14F-4D97-AF65-F5344CB8AC3E}">
        <p14:creationId xmlns:p14="http://schemas.microsoft.com/office/powerpoint/2010/main" val="609046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ZA" sz="1200" dirty="0"/>
              <a:t>Acknowledgements:</a:t>
            </a:r>
          </a:p>
          <a:p>
            <a:r>
              <a:rPr lang="en-ZA" sz="1200" dirty="0"/>
              <a:t>Last year, per request from the Chairman, we wish to recognise and acknowledge the efforts of Greg Wright</a:t>
            </a:r>
          </a:p>
          <a:p>
            <a:r>
              <a:rPr lang="en-ZA" sz="1200" dirty="0"/>
              <a:t>Environment: incredible leadership role played by Samantha Lupini re beach clean-up</a:t>
            </a:r>
          </a:p>
          <a:p>
            <a:r>
              <a:rPr lang="en-ZA" sz="1200" dirty="0"/>
              <a:t>Thanks to the Committee, City of Cape Town and Llandudno community</a:t>
            </a:r>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20</a:t>
            </a:fld>
            <a:endParaRPr lang="en-ZA" dirty="0"/>
          </a:p>
        </p:txBody>
      </p:sp>
    </p:spTree>
    <p:extLst>
      <p:ext uri="{BB962C8B-B14F-4D97-AF65-F5344CB8AC3E}">
        <p14:creationId xmlns:p14="http://schemas.microsoft.com/office/powerpoint/2010/main" val="134864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B053FA6-88D6-4C1D-A91B-0BFF9DF48132}" type="slidenum">
              <a:rPr lang="en-ZA" smtClean="0"/>
              <a:t>44</a:t>
            </a:fld>
            <a:endParaRPr lang="en-ZA" dirty="0"/>
          </a:p>
        </p:txBody>
      </p:sp>
    </p:spTree>
    <p:extLst>
      <p:ext uri="{BB962C8B-B14F-4D97-AF65-F5344CB8AC3E}">
        <p14:creationId xmlns:p14="http://schemas.microsoft.com/office/powerpoint/2010/main" val="157073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4ADE5E-2637-455A-924D-752A6C6F01F4}"/>
              </a:ext>
            </a:extLst>
          </p:cNvPr>
          <p:cNvSpPr/>
          <p:nvPr userDrawn="1"/>
        </p:nvSpPr>
        <p:spPr>
          <a:xfrm>
            <a:off x="0" y="1062182"/>
            <a:ext cx="12192000" cy="3168072"/>
          </a:xfrm>
          <a:prstGeom prst="rect">
            <a:avLst/>
          </a:prstGeom>
          <a:solidFill>
            <a:srgbClr val="5A9DC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pic>
        <p:nvPicPr>
          <p:cNvPr id="8" name="Picture 7">
            <a:extLst>
              <a:ext uri="{FF2B5EF4-FFF2-40B4-BE49-F238E27FC236}">
                <a16:creationId xmlns:a16="http://schemas.microsoft.com/office/drawing/2014/main" id="{D6FE0E20-97B6-4659-87B9-FEC2EDE29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8143" y="4544290"/>
            <a:ext cx="1591275" cy="1078530"/>
          </a:xfrm>
          <a:prstGeom prst="rect">
            <a:avLst/>
          </a:prstGeom>
        </p:spPr>
      </p:pic>
      <p:sp>
        <p:nvSpPr>
          <p:cNvPr id="9" name="Subtitle 2">
            <a:extLst>
              <a:ext uri="{FF2B5EF4-FFF2-40B4-BE49-F238E27FC236}">
                <a16:creationId xmlns:a16="http://schemas.microsoft.com/office/drawing/2014/main" id="{B9BA3969-2626-42D6-82D4-F353AEA3D323}"/>
              </a:ext>
            </a:extLst>
          </p:cNvPr>
          <p:cNvSpPr txBox="1">
            <a:spLocks/>
          </p:cNvSpPr>
          <p:nvPr userDrawn="1"/>
        </p:nvSpPr>
        <p:spPr>
          <a:xfrm>
            <a:off x="715823" y="5130649"/>
            <a:ext cx="10478656" cy="4250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4 December 2023</a:t>
            </a:r>
          </a:p>
        </p:txBody>
      </p:sp>
      <p:sp>
        <p:nvSpPr>
          <p:cNvPr id="13" name="Subtitle 2">
            <a:extLst>
              <a:ext uri="{FF2B5EF4-FFF2-40B4-BE49-F238E27FC236}">
                <a16:creationId xmlns:a16="http://schemas.microsoft.com/office/drawing/2014/main" id="{ED8C3816-CB1C-4B0A-BE4C-991C25C1E8AF}"/>
              </a:ext>
            </a:extLst>
          </p:cNvPr>
          <p:cNvSpPr txBox="1">
            <a:spLocks/>
          </p:cNvSpPr>
          <p:nvPr userDrawn="1"/>
        </p:nvSpPr>
        <p:spPr>
          <a:xfrm>
            <a:off x="618835" y="2816947"/>
            <a:ext cx="10478656" cy="10438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0" b="0" dirty="0"/>
              <a:t>Llandudno</a:t>
            </a:r>
          </a:p>
        </p:txBody>
      </p:sp>
      <p:sp>
        <p:nvSpPr>
          <p:cNvPr id="14" name="Subtitle 2">
            <a:extLst>
              <a:ext uri="{FF2B5EF4-FFF2-40B4-BE49-F238E27FC236}">
                <a16:creationId xmlns:a16="http://schemas.microsoft.com/office/drawing/2014/main" id="{0305DF1F-3071-49A6-8D75-FAFCDA56CCC5}"/>
              </a:ext>
            </a:extLst>
          </p:cNvPr>
          <p:cNvSpPr txBox="1">
            <a:spLocks/>
          </p:cNvSpPr>
          <p:nvPr userDrawn="1"/>
        </p:nvSpPr>
        <p:spPr>
          <a:xfrm>
            <a:off x="701964" y="4654974"/>
            <a:ext cx="10478656" cy="4250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t>Annual General Meeting</a:t>
            </a:r>
          </a:p>
        </p:txBody>
      </p:sp>
      <p:sp>
        <p:nvSpPr>
          <p:cNvPr id="15" name="Rectangle 14">
            <a:extLst>
              <a:ext uri="{FF2B5EF4-FFF2-40B4-BE49-F238E27FC236}">
                <a16:creationId xmlns:a16="http://schemas.microsoft.com/office/drawing/2014/main" id="{F3D1E88C-C18F-4009-911D-4037854F20F5}"/>
              </a:ext>
            </a:extLst>
          </p:cNvPr>
          <p:cNvSpPr/>
          <p:nvPr userDrawn="1"/>
        </p:nvSpPr>
        <p:spPr>
          <a:xfrm flipV="1">
            <a:off x="776186" y="5771423"/>
            <a:ext cx="8358692" cy="45719"/>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16" name="Rectangle 15">
            <a:extLst>
              <a:ext uri="{FF2B5EF4-FFF2-40B4-BE49-F238E27FC236}">
                <a16:creationId xmlns:a16="http://schemas.microsoft.com/office/drawing/2014/main" id="{6C0DE3AC-C4A4-46C1-8D92-D6BB26AE22C5}"/>
              </a:ext>
            </a:extLst>
          </p:cNvPr>
          <p:cNvSpPr/>
          <p:nvPr userDrawn="1"/>
        </p:nvSpPr>
        <p:spPr>
          <a:xfrm flipV="1">
            <a:off x="0" y="4294911"/>
            <a:ext cx="12192000" cy="18000"/>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19" name="Rectangle 18">
            <a:extLst>
              <a:ext uri="{FF2B5EF4-FFF2-40B4-BE49-F238E27FC236}">
                <a16:creationId xmlns:a16="http://schemas.microsoft.com/office/drawing/2014/main" id="{429FD091-5C48-4358-B837-E7BAB0ABEA61}"/>
              </a:ext>
            </a:extLst>
          </p:cNvPr>
          <p:cNvSpPr/>
          <p:nvPr userDrawn="1"/>
        </p:nvSpPr>
        <p:spPr>
          <a:xfrm flipV="1">
            <a:off x="0" y="5869711"/>
            <a:ext cx="12192000" cy="18000"/>
          </a:xfrm>
          <a:prstGeom prst="rect">
            <a:avLst/>
          </a:prstGeom>
          <a:solidFill>
            <a:srgbClr val="237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10" name="Subtitle 2">
            <a:extLst>
              <a:ext uri="{FF2B5EF4-FFF2-40B4-BE49-F238E27FC236}">
                <a16:creationId xmlns:a16="http://schemas.microsoft.com/office/drawing/2014/main" id="{2F9C6FCD-07D8-48EF-9C7F-45AFDEFA20E2}"/>
              </a:ext>
            </a:extLst>
          </p:cNvPr>
          <p:cNvSpPr txBox="1">
            <a:spLocks/>
          </p:cNvSpPr>
          <p:nvPr userDrawn="1"/>
        </p:nvSpPr>
        <p:spPr>
          <a:xfrm>
            <a:off x="669634" y="3708240"/>
            <a:ext cx="10478656" cy="6513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r>
              <a:rPr lang="en-US" sz="3000" b="0" i="1" dirty="0"/>
              <a:t>Special Rating Area</a:t>
            </a:r>
          </a:p>
        </p:txBody>
      </p:sp>
    </p:spTree>
    <p:extLst>
      <p:ext uri="{BB962C8B-B14F-4D97-AF65-F5344CB8AC3E}">
        <p14:creationId xmlns:p14="http://schemas.microsoft.com/office/powerpoint/2010/main" val="722409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563419" y="1533236"/>
            <a:ext cx="11065164" cy="1228436"/>
          </a:xfrm>
        </p:spPr>
        <p:txBody>
          <a:bodyPr>
            <a:normAutofit/>
          </a:bodyPr>
          <a:lstStyle>
            <a:lvl1pPr marL="0" indent="0">
              <a:buNone/>
              <a:defRPr sz="2000"/>
            </a:lvl1pPr>
          </a:lstStyle>
          <a:p>
            <a:pPr lvl="0"/>
            <a:endParaRPr lang="en-US" dirty="0"/>
          </a:p>
        </p:txBody>
      </p:sp>
      <p:sp>
        <p:nvSpPr>
          <p:cNvPr id="4" name="Table Placeholder 3">
            <a:extLst>
              <a:ext uri="{FF2B5EF4-FFF2-40B4-BE49-F238E27FC236}">
                <a16:creationId xmlns:a16="http://schemas.microsoft.com/office/drawing/2014/main" id="{6F981D74-8ACD-4806-96D8-E6FA7A46793F}"/>
              </a:ext>
            </a:extLst>
          </p:cNvPr>
          <p:cNvSpPr>
            <a:spLocks noGrp="1"/>
          </p:cNvSpPr>
          <p:nvPr>
            <p:ph type="tbl" sz="quarter" idx="11"/>
          </p:nvPr>
        </p:nvSpPr>
        <p:spPr>
          <a:xfrm>
            <a:off x="535131" y="2927930"/>
            <a:ext cx="11129963" cy="3159125"/>
          </a:xfrm>
        </p:spPr>
        <p:txBody>
          <a:bodyPr/>
          <a:lstStyle/>
          <a:p>
            <a:endParaRPr lang="en-ZA" dirty="0"/>
          </a:p>
        </p:txBody>
      </p:sp>
    </p:spTree>
    <p:extLst>
      <p:ext uri="{BB962C8B-B14F-4D97-AF65-F5344CB8AC3E}">
        <p14:creationId xmlns:p14="http://schemas.microsoft.com/office/powerpoint/2010/main" val="1937530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C13DD-1658-4B40-94E7-D827A96A914C}"/>
              </a:ext>
            </a:extLst>
          </p:cNvPr>
          <p:cNvSpPr/>
          <p:nvPr userDrawn="1"/>
        </p:nvSpPr>
        <p:spPr>
          <a:xfrm>
            <a:off x="0" y="4595702"/>
            <a:ext cx="12192000" cy="914401"/>
          </a:xfrm>
          <a:prstGeom prst="rect">
            <a:avLst/>
          </a:prstGeom>
          <a:solidFill>
            <a:srgbClr val="3C8A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AD53EAFD-A286-45E7-9A9C-559DA1F746D7}"/>
              </a:ext>
            </a:extLst>
          </p:cNvPr>
          <p:cNvSpPr>
            <a:spLocks noGrp="1"/>
          </p:cNvSpPr>
          <p:nvPr>
            <p:ph type="title" hasCustomPrompt="1"/>
          </p:nvPr>
        </p:nvSpPr>
        <p:spPr>
          <a:xfrm>
            <a:off x="831851" y="2568727"/>
            <a:ext cx="10515600" cy="2852737"/>
          </a:xfrm>
        </p:spPr>
        <p:txBody>
          <a:bodyPr anchor="b">
            <a:normAutofit/>
          </a:bodyPr>
          <a:lstStyle>
            <a:lvl1pPr>
              <a:defRPr sz="4400" b="0"/>
            </a:lvl1pPr>
          </a:lstStyle>
          <a:p>
            <a:r>
              <a:rPr lang="en-US" dirty="0"/>
              <a:t>Section Title</a:t>
            </a:r>
            <a:endParaRPr lang="en-ZA" dirty="0"/>
          </a:p>
        </p:txBody>
      </p:sp>
      <p:pic>
        <p:nvPicPr>
          <p:cNvPr id="7" name="Picture 6">
            <a:extLst>
              <a:ext uri="{FF2B5EF4-FFF2-40B4-BE49-F238E27FC236}">
                <a16:creationId xmlns:a16="http://schemas.microsoft.com/office/drawing/2014/main" id="{8D4289BF-79FE-4FF8-933E-236A383EB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8" name="Rectangle 7">
            <a:extLst>
              <a:ext uri="{FF2B5EF4-FFF2-40B4-BE49-F238E27FC236}">
                <a16:creationId xmlns:a16="http://schemas.microsoft.com/office/drawing/2014/main" id="{1D88590B-D8E2-4298-975E-79C27D2D08E4}"/>
              </a:ext>
            </a:extLst>
          </p:cNvPr>
          <p:cNvSpPr/>
          <p:nvPr userDrawn="1"/>
        </p:nvSpPr>
        <p:spPr>
          <a:xfrm flipV="1">
            <a:off x="0" y="5551062"/>
            <a:ext cx="12192000" cy="18000"/>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10" name="Rectangle 9">
            <a:extLst>
              <a:ext uri="{FF2B5EF4-FFF2-40B4-BE49-F238E27FC236}">
                <a16:creationId xmlns:a16="http://schemas.microsoft.com/office/drawing/2014/main" id="{26E2234B-8475-4984-8E7D-8473A7B556B5}"/>
              </a:ext>
            </a:extLst>
          </p:cNvPr>
          <p:cNvSpPr/>
          <p:nvPr userDrawn="1"/>
        </p:nvSpPr>
        <p:spPr>
          <a:xfrm flipV="1">
            <a:off x="840841" y="5595939"/>
            <a:ext cx="8358692" cy="36000"/>
          </a:xfrm>
          <a:prstGeom prst="rect">
            <a:avLst/>
          </a:prstGeom>
          <a:solidFill>
            <a:srgbClr val="5A9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Tree>
    <p:extLst>
      <p:ext uri="{BB962C8B-B14F-4D97-AF65-F5344CB8AC3E}">
        <p14:creationId xmlns:p14="http://schemas.microsoft.com/office/powerpoint/2010/main" val="670297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8A67-2BC5-405D-8553-F480BA24461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D648D74-3981-4C19-8576-B17790DAE7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06FE339-C62C-4FE2-A60C-E8C37A6ED0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0D026C1-C9E8-45EC-A802-8145B9182619}"/>
              </a:ext>
            </a:extLst>
          </p:cNvPr>
          <p:cNvSpPr>
            <a:spLocks noGrp="1"/>
          </p:cNvSpPr>
          <p:nvPr>
            <p:ph type="dt" sz="half" idx="10"/>
          </p:nvPr>
        </p:nvSpPr>
        <p:spPr/>
        <p:txBody>
          <a:bodyPr/>
          <a:lstStyle/>
          <a:p>
            <a:endParaRPr lang="en-ZA" dirty="0"/>
          </a:p>
        </p:txBody>
      </p:sp>
      <p:sp>
        <p:nvSpPr>
          <p:cNvPr id="6" name="Footer Placeholder 5">
            <a:extLst>
              <a:ext uri="{FF2B5EF4-FFF2-40B4-BE49-F238E27FC236}">
                <a16:creationId xmlns:a16="http://schemas.microsoft.com/office/drawing/2014/main" id="{36CCCC6D-7B2B-467B-8A37-470E76BD4782}"/>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34A0F84B-708E-4CB9-A4D3-CEE6CBCD1A00}"/>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88311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2FA5-1C03-453C-8EC6-CC24D7877DAA}"/>
              </a:ext>
            </a:extLst>
          </p:cNvPr>
          <p:cNvSpPr>
            <a:spLocks noGrp="1"/>
          </p:cNvSpPr>
          <p:nvPr>
            <p:ph type="title"/>
          </p:nvPr>
        </p:nvSpPr>
        <p:spPr>
          <a:xfrm>
            <a:off x="839788" y="365127"/>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FCDDB29-33BE-4A86-B0B1-CA1ADDCDEDBC}"/>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B2AE48-74BD-44CF-9780-A35D757BCA7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66CC0C21-C089-4953-B8B4-4AEF53A3EB68}"/>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631A58-6F9D-4E44-9A62-92A53330CB1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13FB880-B6AD-4BD5-83CF-393BD3D6382A}"/>
              </a:ext>
            </a:extLst>
          </p:cNvPr>
          <p:cNvSpPr>
            <a:spLocks noGrp="1"/>
          </p:cNvSpPr>
          <p:nvPr>
            <p:ph type="dt" sz="half" idx="10"/>
          </p:nvPr>
        </p:nvSpPr>
        <p:spPr/>
        <p:txBody>
          <a:bodyPr/>
          <a:lstStyle/>
          <a:p>
            <a:endParaRPr lang="en-ZA" dirty="0"/>
          </a:p>
        </p:txBody>
      </p:sp>
      <p:sp>
        <p:nvSpPr>
          <p:cNvPr id="8" name="Footer Placeholder 7">
            <a:extLst>
              <a:ext uri="{FF2B5EF4-FFF2-40B4-BE49-F238E27FC236}">
                <a16:creationId xmlns:a16="http://schemas.microsoft.com/office/drawing/2014/main" id="{5EE58828-BC80-4045-ABB9-ECFB9DD494E5}"/>
              </a:ext>
            </a:extLst>
          </p:cNvPr>
          <p:cNvSpPr>
            <a:spLocks noGrp="1"/>
          </p:cNvSpPr>
          <p:nvPr>
            <p:ph type="ftr" sz="quarter" idx="11"/>
          </p:nvPr>
        </p:nvSpPr>
        <p:spPr/>
        <p:txBody>
          <a:bodyPr/>
          <a:lstStyle/>
          <a:p>
            <a:endParaRPr lang="en-ZA" dirty="0"/>
          </a:p>
        </p:txBody>
      </p:sp>
      <p:sp>
        <p:nvSpPr>
          <p:cNvPr id="9" name="Slide Number Placeholder 8">
            <a:extLst>
              <a:ext uri="{FF2B5EF4-FFF2-40B4-BE49-F238E27FC236}">
                <a16:creationId xmlns:a16="http://schemas.microsoft.com/office/drawing/2014/main" id="{0223AFC2-765D-4BB2-8090-B3F83CF80087}"/>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2874374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C264-1AC7-4B7D-B5F5-28CCFEEED4A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697F8A7-56EA-4614-8E8C-4264A539CF81}"/>
              </a:ext>
            </a:extLst>
          </p:cNvPr>
          <p:cNvSpPr>
            <a:spLocks noGrp="1"/>
          </p:cNvSpPr>
          <p:nvPr>
            <p:ph type="dt" sz="half" idx="10"/>
          </p:nvPr>
        </p:nvSpPr>
        <p:spPr/>
        <p:txBody>
          <a:bodyPr/>
          <a:lstStyle/>
          <a:p>
            <a:endParaRPr lang="en-ZA" dirty="0"/>
          </a:p>
        </p:txBody>
      </p:sp>
      <p:sp>
        <p:nvSpPr>
          <p:cNvPr id="4" name="Footer Placeholder 3">
            <a:extLst>
              <a:ext uri="{FF2B5EF4-FFF2-40B4-BE49-F238E27FC236}">
                <a16:creationId xmlns:a16="http://schemas.microsoft.com/office/drawing/2014/main" id="{1F58E9C9-0729-4C8B-B6B8-D09117A49B8D}"/>
              </a:ext>
            </a:extLst>
          </p:cNvPr>
          <p:cNvSpPr>
            <a:spLocks noGrp="1"/>
          </p:cNvSpPr>
          <p:nvPr>
            <p:ph type="ftr" sz="quarter" idx="11"/>
          </p:nvPr>
        </p:nvSpPr>
        <p:spPr/>
        <p:txBody>
          <a:bodyPr/>
          <a:lstStyle/>
          <a:p>
            <a:endParaRPr lang="en-ZA" dirty="0"/>
          </a:p>
        </p:txBody>
      </p:sp>
      <p:sp>
        <p:nvSpPr>
          <p:cNvPr id="5" name="Slide Number Placeholder 4">
            <a:extLst>
              <a:ext uri="{FF2B5EF4-FFF2-40B4-BE49-F238E27FC236}">
                <a16:creationId xmlns:a16="http://schemas.microsoft.com/office/drawing/2014/main" id="{D99DC929-135D-4092-8B18-B53E812D7CBA}"/>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379239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03FF8-D89F-416B-A32D-92E82550B5AD}"/>
              </a:ext>
            </a:extLst>
          </p:cNvPr>
          <p:cNvSpPr>
            <a:spLocks noGrp="1"/>
          </p:cNvSpPr>
          <p:nvPr>
            <p:ph type="dt" sz="half" idx="10"/>
          </p:nvPr>
        </p:nvSpPr>
        <p:spPr/>
        <p:txBody>
          <a:bodyPr/>
          <a:lstStyle/>
          <a:p>
            <a:endParaRPr lang="en-ZA" dirty="0"/>
          </a:p>
        </p:txBody>
      </p:sp>
      <p:sp>
        <p:nvSpPr>
          <p:cNvPr id="3" name="Footer Placeholder 2">
            <a:extLst>
              <a:ext uri="{FF2B5EF4-FFF2-40B4-BE49-F238E27FC236}">
                <a16:creationId xmlns:a16="http://schemas.microsoft.com/office/drawing/2014/main" id="{76ED340D-1F7E-4878-BBDF-864263C7CA2C}"/>
              </a:ext>
            </a:extLst>
          </p:cNvPr>
          <p:cNvSpPr>
            <a:spLocks noGrp="1"/>
          </p:cNvSpPr>
          <p:nvPr>
            <p:ph type="ftr" sz="quarter" idx="11"/>
          </p:nvPr>
        </p:nvSpPr>
        <p:spPr/>
        <p:txBody>
          <a:bodyPr/>
          <a:lstStyle/>
          <a:p>
            <a:endParaRPr lang="en-ZA" dirty="0"/>
          </a:p>
        </p:txBody>
      </p:sp>
      <p:sp>
        <p:nvSpPr>
          <p:cNvPr id="4" name="Slide Number Placeholder 3">
            <a:extLst>
              <a:ext uri="{FF2B5EF4-FFF2-40B4-BE49-F238E27FC236}">
                <a16:creationId xmlns:a16="http://schemas.microsoft.com/office/drawing/2014/main" id="{C75DB13F-73FC-46E0-8A98-916C2813EDA5}"/>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1032622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85FD-7232-42FA-853B-E581728F3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88C4AD2-09DB-4957-9CBC-BF81347CA2D5}"/>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039CE70-7185-4CE2-B736-2C2D62AEB1C8}"/>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264FE-2A15-4E88-A8D7-B0941E0764A0}"/>
              </a:ext>
            </a:extLst>
          </p:cNvPr>
          <p:cNvSpPr>
            <a:spLocks noGrp="1"/>
          </p:cNvSpPr>
          <p:nvPr>
            <p:ph type="dt" sz="half" idx="10"/>
          </p:nvPr>
        </p:nvSpPr>
        <p:spPr/>
        <p:txBody>
          <a:bodyPr/>
          <a:lstStyle/>
          <a:p>
            <a:endParaRPr lang="en-ZA" dirty="0"/>
          </a:p>
        </p:txBody>
      </p:sp>
      <p:sp>
        <p:nvSpPr>
          <p:cNvPr id="6" name="Footer Placeholder 5">
            <a:extLst>
              <a:ext uri="{FF2B5EF4-FFF2-40B4-BE49-F238E27FC236}">
                <a16:creationId xmlns:a16="http://schemas.microsoft.com/office/drawing/2014/main" id="{608C0EA0-5E82-492E-B803-A011579D1D7F}"/>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6ECA5E8F-CC27-4BB2-9001-DC03BCC5FC20}"/>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211891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D3CE-1C03-4DE4-969F-30B4E1F47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F3D6197B-7958-4DBB-977C-EE7B5A3B2CA7}"/>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ZA" dirty="0"/>
          </a:p>
        </p:txBody>
      </p:sp>
      <p:sp>
        <p:nvSpPr>
          <p:cNvPr id="4" name="Text Placeholder 3">
            <a:extLst>
              <a:ext uri="{FF2B5EF4-FFF2-40B4-BE49-F238E27FC236}">
                <a16:creationId xmlns:a16="http://schemas.microsoft.com/office/drawing/2014/main" id="{DB20F35E-1387-456B-8912-E55E8660B55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84CC1-46C3-4FE9-B7C4-6D356C7D919E}"/>
              </a:ext>
            </a:extLst>
          </p:cNvPr>
          <p:cNvSpPr>
            <a:spLocks noGrp="1"/>
          </p:cNvSpPr>
          <p:nvPr>
            <p:ph type="dt" sz="half" idx="10"/>
          </p:nvPr>
        </p:nvSpPr>
        <p:spPr/>
        <p:txBody>
          <a:bodyPr/>
          <a:lstStyle/>
          <a:p>
            <a:endParaRPr lang="en-ZA" dirty="0"/>
          </a:p>
        </p:txBody>
      </p:sp>
      <p:sp>
        <p:nvSpPr>
          <p:cNvPr id="6" name="Footer Placeholder 5">
            <a:extLst>
              <a:ext uri="{FF2B5EF4-FFF2-40B4-BE49-F238E27FC236}">
                <a16:creationId xmlns:a16="http://schemas.microsoft.com/office/drawing/2014/main" id="{98751533-44F2-4AFA-9FEC-E68605DD09CE}"/>
              </a:ext>
            </a:extLst>
          </p:cNvPr>
          <p:cNvSpPr>
            <a:spLocks noGrp="1"/>
          </p:cNvSpPr>
          <p:nvPr>
            <p:ph type="ftr" sz="quarter" idx="11"/>
          </p:nvPr>
        </p:nvSpPr>
        <p:spPr/>
        <p:txBody>
          <a:bodyPr/>
          <a:lstStyle/>
          <a:p>
            <a:endParaRPr lang="en-ZA" dirty="0"/>
          </a:p>
        </p:txBody>
      </p:sp>
      <p:sp>
        <p:nvSpPr>
          <p:cNvPr id="7" name="Slide Number Placeholder 6">
            <a:extLst>
              <a:ext uri="{FF2B5EF4-FFF2-40B4-BE49-F238E27FC236}">
                <a16:creationId xmlns:a16="http://schemas.microsoft.com/office/drawing/2014/main" id="{7F13A20A-14B3-4FB2-9566-8CB086EEA36A}"/>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371782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DA70-B995-46E8-BB34-B907D2670A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79B4894-FE2B-4377-AEE3-F38E333FB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558DA77-10FD-4E28-A1FE-992E55223811}"/>
              </a:ext>
            </a:extLst>
          </p:cNvPr>
          <p:cNvSpPr>
            <a:spLocks noGrp="1"/>
          </p:cNvSpPr>
          <p:nvPr>
            <p:ph type="dt" sz="half" idx="10"/>
          </p:nvPr>
        </p:nvSpPr>
        <p:spPr/>
        <p:txBody>
          <a:bodyPr/>
          <a:lstStyle/>
          <a:p>
            <a:endParaRPr lang="en-ZA" dirty="0"/>
          </a:p>
        </p:txBody>
      </p:sp>
      <p:sp>
        <p:nvSpPr>
          <p:cNvPr id="5" name="Footer Placeholder 4">
            <a:extLst>
              <a:ext uri="{FF2B5EF4-FFF2-40B4-BE49-F238E27FC236}">
                <a16:creationId xmlns:a16="http://schemas.microsoft.com/office/drawing/2014/main" id="{163DC008-EDA5-444E-BEAA-27158253771E}"/>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073218E0-70F7-42B3-9775-1E1659E4928A}"/>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1820672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5C462B-F9C6-4C6A-8630-34A800785A62}"/>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20B9493-D5BE-454C-B06C-AFF7CD235FE7}"/>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C8832E1-19C5-4EFC-87FC-23FC4BD37C5D}"/>
              </a:ext>
            </a:extLst>
          </p:cNvPr>
          <p:cNvSpPr>
            <a:spLocks noGrp="1"/>
          </p:cNvSpPr>
          <p:nvPr>
            <p:ph type="dt" sz="half" idx="10"/>
          </p:nvPr>
        </p:nvSpPr>
        <p:spPr/>
        <p:txBody>
          <a:bodyPr/>
          <a:lstStyle/>
          <a:p>
            <a:endParaRPr lang="en-ZA" dirty="0"/>
          </a:p>
        </p:txBody>
      </p:sp>
      <p:sp>
        <p:nvSpPr>
          <p:cNvPr id="5" name="Footer Placeholder 4">
            <a:extLst>
              <a:ext uri="{FF2B5EF4-FFF2-40B4-BE49-F238E27FC236}">
                <a16:creationId xmlns:a16="http://schemas.microsoft.com/office/drawing/2014/main" id="{53923041-956E-451C-82D3-974DF8DF253C}"/>
              </a:ext>
            </a:extLst>
          </p:cNvPr>
          <p:cNvSpPr>
            <a:spLocks noGrp="1"/>
          </p:cNvSpPr>
          <p:nvPr>
            <p:ph type="ftr" sz="quarter" idx="11"/>
          </p:nvPr>
        </p:nvSpPr>
        <p:spPr/>
        <p:txBody>
          <a:bodyPr/>
          <a:lstStyle/>
          <a:p>
            <a:endParaRPr lang="en-ZA" dirty="0"/>
          </a:p>
        </p:txBody>
      </p:sp>
      <p:sp>
        <p:nvSpPr>
          <p:cNvPr id="6" name="Slide Number Placeholder 5">
            <a:extLst>
              <a:ext uri="{FF2B5EF4-FFF2-40B4-BE49-F238E27FC236}">
                <a16:creationId xmlns:a16="http://schemas.microsoft.com/office/drawing/2014/main" id="{913BDD78-262C-497D-A25A-E69A897C215D}"/>
              </a:ext>
            </a:extLst>
          </p:cNvPr>
          <p:cNvSpPr>
            <a:spLocks noGrp="1"/>
          </p:cNvSpPr>
          <p:nvPr>
            <p:ph type="sldNum" sz="quarter" idx="12"/>
          </p:nvPr>
        </p:nvSpPr>
        <p:spPr/>
        <p:txBody>
          <a:bodyPr/>
          <a:lstStyle/>
          <a:p>
            <a:fld id="{4BC055DF-D3D3-433C-A320-6C269686F61D}" type="slidenum">
              <a:rPr lang="en-ZA" smtClean="0"/>
              <a:t>‹#›</a:t>
            </a:fld>
            <a:endParaRPr lang="en-ZA" dirty="0"/>
          </a:p>
        </p:txBody>
      </p:sp>
    </p:spTree>
    <p:extLst>
      <p:ext uri="{BB962C8B-B14F-4D97-AF65-F5344CB8AC3E}">
        <p14:creationId xmlns:p14="http://schemas.microsoft.com/office/powerpoint/2010/main" val="3065471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0365" y="1468293"/>
            <a:ext cx="11064875" cy="4923271"/>
          </a:xfrm>
        </p:spPr>
        <p:txBody>
          <a:bodyPr numCol="1"/>
          <a:lstStyle>
            <a:lvl1pPr marL="228594" indent="-228594">
              <a:lnSpc>
                <a:spcPct val="100000"/>
              </a:lnSpc>
              <a:spcBef>
                <a:spcPts val="0"/>
              </a:spcBef>
              <a:buFontTx/>
              <a:buBlip>
                <a:blip r:embed="rId3"/>
              </a:buBlip>
              <a:defRPr sz="2200"/>
            </a:lvl1pPr>
            <a:lvl2pPr marL="685783" marR="0" indent="-228594" algn="l" defTabSz="914377" rtl="0" eaLnBrk="1" fontAlgn="auto" latinLnBrk="0" hangingPunct="1">
              <a:lnSpc>
                <a:spcPct val="100000"/>
              </a:lnSpc>
              <a:spcBef>
                <a:spcPts val="0"/>
              </a:spcBef>
              <a:spcAft>
                <a:spcPts val="1800"/>
              </a:spcAft>
              <a:buClr>
                <a:srgbClr val="237CB7"/>
              </a:buClr>
              <a:buSzTx/>
              <a:buFont typeface="Arial" panose="020B0604020202020204" pitchFamily="34" charset="0"/>
              <a:buChar char="•"/>
              <a:tabLst/>
              <a:defRPr sz="2000"/>
            </a:lvl2pPr>
          </a:lstStyle>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marL="685783" marR="0" lvl="1" indent="-228594" algn="l" defTabSz="914377" rtl="0" eaLnBrk="1" fontAlgn="auto" latinLnBrk="0" hangingPunct="1">
              <a:lnSpc>
                <a:spcPct val="100000"/>
              </a:lnSpc>
              <a:spcBef>
                <a:spcPts val="0"/>
              </a:spcBef>
              <a:spcAft>
                <a:spcPts val="1200"/>
              </a:spcAft>
              <a:buClr>
                <a:srgbClr val="237CB7"/>
              </a:buClr>
              <a:buSzTx/>
              <a:buFont typeface="Arial" panose="020B0604020202020204" pitchFamily="34" charset="0"/>
              <a:buChar char="•"/>
              <a:tabLst/>
              <a:defRPr/>
            </a:pPr>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0"/>
            <a:r>
              <a:rPr lang="en-US" dirty="0"/>
              <a:t>Click to edit Master text styles</a:t>
            </a:r>
          </a:p>
          <a:p>
            <a:pPr lvl="1"/>
            <a:r>
              <a:rPr lang="en-US" dirty="0"/>
              <a:t>Second level</a:t>
            </a:r>
          </a:p>
          <a:p>
            <a:pPr lvl="1"/>
            <a:endParaRPr lang="en-US" dirty="0"/>
          </a:p>
          <a:p>
            <a:pPr lvl="1"/>
            <a:endParaRPr lang="en-US" dirty="0"/>
          </a:p>
        </p:txBody>
      </p:sp>
    </p:spTree>
    <p:extLst>
      <p:ext uri="{BB962C8B-B14F-4D97-AF65-F5344CB8AC3E}">
        <p14:creationId xmlns:p14="http://schemas.microsoft.com/office/powerpoint/2010/main" val="3517236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4ADE5E-2637-455A-924D-752A6C6F01F4}"/>
              </a:ext>
            </a:extLst>
          </p:cNvPr>
          <p:cNvSpPr/>
          <p:nvPr userDrawn="1"/>
        </p:nvSpPr>
        <p:spPr>
          <a:xfrm>
            <a:off x="0" y="1062182"/>
            <a:ext cx="12192000" cy="3168072"/>
          </a:xfrm>
          <a:prstGeom prst="rect">
            <a:avLst/>
          </a:prstGeom>
          <a:solidFill>
            <a:srgbClr val="5A9DC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pic>
        <p:nvPicPr>
          <p:cNvPr id="8" name="Picture 7">
            <a:extLst>
              <a:ext uri="{FF2B5EF4-FFF2-40B4-BE49-F238E27FC236}">
                <a16:creationId xmlns:a16="http://schemas.microsoft.com/office/drawing/2014/main" id="{D6FE0E20-97B6-4659-87B9-FEC2EDE29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8143" y="4544290"/>
            <a:ext cx="1591274" cy="1078530"/>
          </a:xfrm>
          <a:prstGeom prst="rect">
            <a:avLst/>
          </a:prstGeom>
        </p:spPr>
      </p:pic>
      <p:sp>
        <p:nvSpPr>
          <p:cNvPr id="9" name="Subtitle 2">
            <a:extLst>
              <a:ext uri="{FF2B5EF4-FFF2-40B4-BE49-F238E27FC236}">
                <a16:creationId xmlns:a16="http://schemas.microsoft.com/office/drawing/2014/main" id="{B9BA3969-2626-42D6-82D4-F353AEA3D323}"/>
              </a:ext>
            </a:extLst>
          </p:cNvPr>
          <p:cNvSpPr txBox="1">
            <a:spLocks/>
          </p:cNvSpPr>
          <p:nvPr userDrawn="1"/>
        </p:nvSpPr>
        <p:spPr>
          <a:xfrm>
            <a:off x="715822" y="5130649"/>
            <a:ext cx="10478656" cy="42501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prstClr val="black"/>
                </a:solidFill>
              </a:rPr>
              <a:t>4 December 2019 </a:t>
            </a:r>
          </a:p>
        </p:txBody>
      </p:sp>
      <p:sp>
        <p:nvSpPr>
          <p:cNvPr id="13" name="Subtitle 2">
            <a:extLst>
              <a:ext uri="{FF2B5EF4-FFF2-40B4-BE49-F238E27FC236}">
                <a16:creationId xmlns:a16="http://schemas.microsoft.com/office/drawing/2014/main" id="{ED8C3816-CB1C-4B0A-BE4C-991C25C1E8AF}"/>
              </a:ext>
            </a:extLst>
          </p:cNvPr>
          <p:cNvSpPr txBox="1">
            <a:spLocks/>
          </p:cNvSpPr>
          <p:nvPr userDrawn="1"/>
        </p:nvSpPr>
        <p:spPr>
          <a:xfrm>
            <a:off x="618835" y="2816947"/>
            <a:ext cx="10478656" cy="10438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8000" dirty="0">
                <a:solidFill>
                  <a:prstClr val="black"/>
                </a:solidFill>
              </a:rPr>
              <a:t>Llandudno</a:t>
            </a:r>
          </a:p>
        </p:txBody>
      </p:sp>
      <p:sp>
        <p:nvSpPr>
          <p:cNvPr id="14" name="Subtitle 2">
            <a:extLst>
              <a:ext uri="{FF2B5EF4-FFF2-40B4-BE49-F238E27FC236}">
                <a16:creationId xmlns:a16="http://schemas.microsoft.com/office/drawing/2014/main" id="{0305DF1F-3071-49A6-8D75-FAFCDA56CCC5}"/>
              </a:ext>
            </a:extLst>
          </p:cNvPr>
          <p:cNvSpPr txBox="1">
            <a:spLocks/>
          </p:cNvSpPr>
          <p:nvPr userDrawn="1"/>
        </p:nvSpPr>
        <p:spPr>
          <a:xfrm>
            <a:off x="701964" y="4654974"/>
            <a:ext cx="10478656" cy="4250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prstClr val="black"/>
                </a:solidFill>
              </a:rPr>
              <a:t>Annual General Meeting</a:t>
            </a:r>
          </a:p>
        </p:txBody>
      </p:sp>
      <p:sp>
        <p:nvSpPr>
          <p:cNvPr id="15" name="Rectangle 14">
            <a:extLst>
              <a:ext uri="{FF2B5EF4-FFF2-40B4-BE49-F238E27FC236}">
                <a16:creationId xmlns:a16="http://schemas.microsoft.com/office/drawing/2014/main" id="{F3D1E88C-C18F-4009-911D-4037854F20F5}"/>
              </a:ext>
            </a:extLst>
          </p:cNvPr>
          <p:cNvSpPr/>
          <p:nvPr userDrawn="1"/>
        </p:nvSpPr>
        <p:spPr>
          <a:xfrm flipV="1">
            <a:off x="776185" y="5771421"/>
            <a:ext cx="8358692" cy="45719"/>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16" name="Rectangle 15">
            <a:extLst>
              <a:ext uri="{FF2B5EF4-FFF2-40B4-BE49-F238E27FC236}">
                <a16:creationId xmlns:a16="http://schemas.microsoft.com/office/drawing/2014/main" id="{6C0DE3AC-C4A4-46C1-8D92-D6BB26AE22C5}"/>
              </a:ext>
            </a:extLst>
          </p:cNvPr>
          <p:cNvSpPr/>
          <p:nvPr userDrawn="1"/>
        </p:nvSpPr>
        <p:spPr>
          <a:xfrm flipV="1">
            <a:off x="0" y="4294911"/>
            <a:ext cx="12192000" cy="18000"/>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19" name="Rectangle 18">
            <a:extLst>
              <a:ext uri="{FF2B5EF4-FFF2-40B4-BE49-F238E27FC236}">
                <a16:creationId xmlns:a16="http://schemas.microsoft.com/office/drawing/2014/main" id="{429FD091-5C48-4358-B837-E7BAB0ABEA61}"/>
              </a:ext>
            </a:extLst>
          </p:cNvPr>
          <p:cNvSpPr/>
          <p:nvPr userDrawn="1"/>
        </p:nvSpPr>
        <p:spPr>
          <a:xfrm flipV="1">
            <a:off x="0" y="5869711"/>
            <a:ext cx="12192000" cy="18000"/>
          </a:xfrm>
          <a:prstGeom prst="rect">
            <a:avLst/>
          </a:prstGeom>
          <a:solidFill>
            <a:srgbClr val="237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Tree>
    <p:extLst>
      <p:ext uri="{BB962C8B-B14F-4D97-AF65-F5344CB8AC3E}">
        <p14:creationId xmlns:p14="http://schemas.microsoft.com/office/powerpoint/2010/main" val="1589234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0364" y="1468293"/>
            <a:ext cx="11064875" cy="4923271"/>
          </a:xfrm>
        </p:spPr>
        <p:txBody>
          <a:bodyPr numCol="2"/>
          <a:lstStyle>
            <a:lvl1pPr marL="228600" indent="-228600">
              <a:lnSpc>
                <a:spcPct val="100000"/>
              </a:lnSpc>
              <a:spcBef>
                <a:spcPts val="0"/>
              </a:spcBef>
              <a:buFontTx/>
              <a:buBlip>
                <a:blip r:embed="rId3"/>
              </a:buBlip>
              <a:defRPr sz="2200"/>
            </a:lvl1pPr>
            <a:lvl2pPr marL="685800" marR="0" indent="-228600" algn="l" defTabSz="914400" rtl="0" eaLnBrk="1" fontAlgn="auto" latinLnBrk="0" hangingPunct="1">
              <a:lnSpc>
                <a:spcPct val="100000"/>
              </a:lnSpc>
              <a:spcBef>
                <a:spcPts val="0"/>
              </a:spcBef>
              <a:spcAft>
                <a:spcPts val="1800"/>
              </a:spcAft>
              <a:buClr>
                <a:srgbClr val="237CB7"/>
              </a:buClr>
              <a:buSzTx/>
              <a:buFont typeface="Arial" panose="020B0604020202020204" pitchFamily="34" charset="0"/>
              <a:buChar char="•"/>
              <a:tabLst/>
              <a:defRPr sz="2000"/>
            </a:lvl2pPr>
          </a:lstStyle>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marL="685800" marR="0" lvl="1" indent="-228600" algn="l" defTabSz="914400" rtl="0" eaLnBrk="1" fontAlgn="auto" latinLnBrk="0" hangingPunct="1">
              <a:lnSpc>
                <a:spcPct val="100000"/>
              </a:lnSpc>
              <a:spcBef>
                <a:spcPts val="0"/>
              </a:spcBef>
              <a:spcAft>
                <a:spcPts val="1200"/>
              </a:spcAft>
              <a:buClr>
                <a:srgbClr val="237CB7"/>
              </a:buClr>
              <a:buSzTx/>
              <a:buFont typeface="Arial" panose="020B0604020202020204" pitchFamily="34" charset="0"/>
              <a:buChar char="•"/>
              <a:tabLst/>
              <a:defRPr/>
            </a:pPr>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0"/>
            <a:r>
              <a:rPr lang="en-US"/>
              <a:t>Click to edit Master text styles</a:t>
            </a:r>
          </a:p>
          <a:p>
            <a:pPr lvl="1"/>
            <a:r>
              <a:rPr lang="en-US"/>
              <a:t>Second level</a:t>
            </a:r>
          </a:p>
          <a:p>
            <a:pPr lvl="1"/>
            <a:endParaRPr lang="en-US"/>
          </a:p>
          <a:p>
            <a:pPr lvl="1"/>
            <a:endParaRPr lang="en-US"/>
          </a:p>
        </p:txBody>
      </p:sp>
    </p:spTree>
    <p:extLst>
      <p:ext uri="{BB962C8B-B14F-4D97-AF65-F5344CB8AC3E}">
        <p14:creationId xmlns:p14="http://schemas.microsoft.com/office/powerpoint/2010/main" val="990086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0" y="1514475"/>
            <a:ext cx="10501745" cy="4969452"/>
          </a:xfrm>
        </p:spPr>
        <p:txBody>
          <a:bodyPr>
            <a:normAutofit/>
          </a:bodyPr>
          <a:lstStyle>
            <a:lvl1pPr marL="0" indent="0">
              <a:buNone/>
              <a:defRPr sz="2000"/>
            </a:lvl1pPr>
          </a:lstStyle>
          <a:p>
            <a:pPr lvl="0"/>
            <a:endParaRPr lang="en-US"/>
          </a:p>
        </p:txBody>
      </p:sp>
    </p:spTree>
    <p:extLst>
      <p:ext uri="{BB962C8B-B14F-4D97-AF65-F5344CB8AC3E}">
        <p14:creationId xmlns:p14="http://schemas.microsoft.com/office/powerpoint/2010/main" val="946272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0" y="1616075"/>
            <a:ext cx="11064875" cy="4710113"/>
          </a:xfrm>
        </p:spPr>
        <p:txBody>
          <a:bodyPr/>
          <a:lstStyle>
            <a:lvl1pPr marL="514350" indent="-514350">
              <a:lnSpc>
                <a:spcPct val="100000"/>
              </a:lnSpc>
              <a:spcBef>
                <a:spcPts val="300"/>
              </a:spcBef>
              <a:spcAft>
                <a:spcPts val="300"/>
              </a:spcAft>
              <a:buClr>
                <a:srgbClr val="3C8AC0"/>
              </a:buClr>
              <a:buFont typeface="Arial" panose="020B0604020202020204" pitchFamily="34" charset="0"/>
              <a:buChar char="•"/>
              <a:defRPr sz="2200"/>
            </a:lvl1pPr>
            <a:lvl2pPr marL="803275" indent="-268288">
              <a:lnSpc>
                <a:spcPct val="100000"/>
              </a:lnSpc>
              <a:spcBef>
                <a:spcPts val="300"/>
              </a:spcBef>
              <a:spcAft>
                <a:spcPts val="300"/>
              </a:spcAft>
              <a:buClr>
                <a:srgbClr val="8EB8D9"/>
              </a:buClr>
              <a:defRPr sz="1600"/>
            </a:lvl2pPr>
            <a:lvl3pPr marL="1081088" indent="-277813">
              <a:lnSpc>
                <a:spcPct val="100000"/>
              </a:lnSpc>
              <a:spcBef>
                <a:spcPts val="300"/>
              </a:spcBef>
              <a:spcAft>
                <a:spcPts val="300"/>
              </a:spcAft>
              <a:buClr>
                <a:srgbClr val="8EB8D9"/>
              </a:buCl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25644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8" name="Chart Placeholder 3">
            <a:extLst>
              <a:ext uri="{FF2B5EF4-FFF2-40B4-BE49-F238E27FC236}">
                <a16:creationId xmlns:a16="http://schemas.microsoft.com/office/drawing/2014/main" id="{D2D1765E-C639-49FA-9350-8F5753E9D03C}"/>
              </a:ext>
            </a:extLst>
          </p:cNvPr>
          <p:cNvSpPr>
            <a:spLocks noGrp="1"/>
          </p:cNvSpPr>
          <p:nvPr>
            <p:ph type="chart" sz="quarter" idx="11"/>
          </p:nvPr>
        </p:nvSpPr>
        <p:spPr>
          <a:xfrm>
            <a:off x="6192549" y="1564843"/>
            <a:ext cx="5426795" cy="4466502"/>
          </a:xfrm>
        </p:spPr>
        <p:txBody>
          <a:bodyPr/>
          <a:lstStyle/>
          <a:p>
            <a:endParaRPr lang="en-ZA" dirty="0"/>
          </a:p>
        </p:txBody>
      </p:sp>
      <p:sp>
        <p:nvSpPr>
          <p:cNvPr id="10" name="Chart Placeholder 3">
            <a:extLst>
              <a:ext uri="{FF2B5EF4-FFF2-40B4-BE49-F238E27FC236}">
                <a16:creationId xmlns:a16="http://schemas.microsoft.com/office/drawing/2014/main" id="{B41B6017-430B-4076-8421-8CE74A936D3C}"/>
              </a:ext>
            </a:extLst>
          </p:cNvPr>
          <p:cNvSpPr>
            <a:spLocks noGrp="1"/>
          </p:cNvSpPr>
          <p:nvPr>
            <p:ph type="chart" sz="quarter" idx="12"/>
          </p:nvPr>
        </p:nvSpPr>
        <p:spPr>
          <a:xfrm>
            <a:off x="581458" y="1569461"/>
            <a:ext cx="5426795" cy="4466502"/>
          </a:xfrm>
        </p:spPr>
        <p:txBody>
          <a:bodyPr/>
          <a:lstStyle/>
          <a:p>
            <a:endParaRPr lang="en-ZA" dirty="0"/>
          </a:p>
        </p:txBody>
      </p:sp>
    </p:spTree>
    <p:extLst>
      <p:ext uri="{BB962C8B-B14F-4D97-AF65-F5344CB8AC3E}">
        <p14:creationId xmlns:p14="http://schemas.microsoft.com/office/powerpoint/2010/main" val="42245734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0" y="1514475"/>
            <a:ext cx="6022109" cy="4969452"/>
          </a:xfrm>
        </p:spPr>
        <p:txBody>
          <a:bodyPr>
            <a:normAutofit/>
          </a:bodyPr>
          <a:lstStyle>
            <a:lvl1pPr marL="0" indent="0">
              <a:buNone/>
              <a:defRPr sz="2000"/>
            </a:lvl1pPr>
          </a:lstStyle>
          <a:p>
            <a:pPr lvl="0"/>
            <a:endParaRPr lang="en-US"/>
          </a:p>
        </p:txBody>
      </p:sp>
      <p:sp>
        <p:nvSpPr>
          <p:cNvPr id="4" name="Picture Placeholder 3">
            <a:extLst>
              <a:ext uri="{FF2B5EF4-FFF2-40B4-BE49-F238E27FC236}">
                <a16:creationId xmlns:a16="http://schemas.microsoft.com/office/drawing/2014/main" id="{BCD44D22-586B-4563-B44F-53767F7300C2}"/>
              </a:ext>
            </a:extLst>
          </p:cNvPr>
          <p:cNvSpPr>
            <a:spLocks noGrp="1"/>
          </p:cNvSpPr>
          <p:nvPr>
            <p:ph type="pic" sz="quarter" idx="11"/>
          </p:nvPr>
        </p:nvSpPr>
        <p:spPr>
          <a:xfrm>
            <a:off x="6918613" y="1477964"/>
            <a:ext cx="4645314" cy="2318182"/>
          </a:xfrm>
        </p:spPr>
        <p:txBody>
          <a:bodyPr/>
          <a:lstStyle>
            <a:lvl1pPr marL="0" indent="0">
              <a:buNone/>
              <a:defRPr/>
            </a:lvl1pPr>
          </a:lstStyle>
          <a:p>
            <a:endParaRPr lang="en-ZA" dirty="0"/>
          </a:p>
        </p:txBody>
      </p:sp>
      <p:sp>
        <p:nvSpPr>
          <p:cNvPr id="8" name="Picture Placeholder 7">
            <a:extLst>
              <a:ext uri="{FF2B5EF4-FFF2-40B4-BE49-F238E27FC236}">
                <a16:creationId xmlns:a16="http://schemas.microsoft.com/office/drawing/2014/main" id="{A71114D0-04F5-425E-85D3-3FD7858A155A}"/>
              </a:ext>
            </a:extLst>
          </p:cNvPr>
          <p:cNvSpPr>
            <a:spLocks noGrp="1"/>
          </p:cNvSpPr>
          <p:nvPr>
            <p:ph type="pic" sz="quarter" idx="12"/>
          </p:nvPr>
        </p:nvSpPr>
        <p:spPr>
          <a:xfrm>
            <a:off x="6917458" y="3870037"/>
            <a:ext cx="4646469" cy="2198254"/>
          </a:xfrm>
        </p:spPr>
        <p:txBody>
          <a:bodyPr/>
          <a:lstStyle>
            <a:lvl1pPr marL="0" indent="0">
              <a:buNone/>
              <a:defRPr/>
            </a:lvl1pPr>
          </a:lstStyle>
          <a:p>
            <a:endParaRPr lang="en-ZA" dirty="0"/>
          </a:p>
        </p:txBody>
      </p:sp>
    </p:spTree>
    <p:extLst>
      <p:ext uri="{BB962C8B-B14F-4D97-AF65-F5344CB8AC3E}">
        <p14:creationId xmlns:p14="http://schemas.microsoft.com/office/powerpoint/2010/main" val="988326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10" name="Picture Placeholder 3">
            <a:extLst>
              <a:ext uri="{FF2B5EF4-FFF2-40B4-BE49-F238E27FC236}">
                <a16:creationId xmlns:a16="http://schemas.microsoft.com/office/drawing/2014/main" id="{6BF5AD6C-B24A-4E9F-97D1-97B0C7353687}"/>
              </a:ext>
            </a:extLst>
          </p:cNvPr>
          <p:cNvSpPr>
            <a:spLocks noGrp="1"/>
          </p:cNvSpPr>
          <p:nvPr>
            <p:ph type="pic" sz="quarter" idx="12"/>
          </p:nvPr>
        </p:nvSpPr>
        <p:spPr>
          <a:xfrm>
            <a:off x="6212031" y="1538001"/>
            <a:ext cx="5296478" cy="4548764"/>
          </a:xfrm>
        </p:spPr>
        <p:txBody>
          <a:bodyPr/>
          <a:lstStyle>
            <a:lvl1pPr marL="0" indent="0">
              <a:buNone/>
              <a:defRPr/>
            </a:lvl1pPr>
          </a:lstStyle>
          <a:p>
            <a:endParaRPr lang="en-ZA" dirty="0"/>
          </a:p>
        </p:txBody>
      </p:sp>
      <p:sp>
        <p:nvSpPr>
          <p:cNvPr id="11" name="Picture Placeholder 3">
            <a:extLst>
              <a:ext uri="{FF2B5EF4-FFF2-40B4-BE49-F238E27FC236}">
                <a16:creationId xmlns:a16="http://schemas.microsoft.com/office/drawing/2014/main" id="{D9E6E789-9143-4641-BCAD-F911EDCD2693}"/>
              </a:ext>
            </a:extLst>
          </p:cNvPr>
          <p:cNvSpPr>
            <a:spLocks noGrp="1"/>
          </p:cNvSpPr>
          <p:nvPr>
            <p:ph type="pic" sz="quarter" idx="13"/>
          </p:nvPr>
        </p:nvSpPr>
        <p:spPr>
          <a:xfrm>
            <a:off x="591704" y="1533383"/>
            <a:ext cx="5296478" cy="4548764"/>
          </a:xfrm>
        </p:spPr>
        <p:txBody>
          <a:bodyPr/>
          <a:lstStyle>
            <a:lvl1pPr marL="0" indent="0">
              <a:buNone/>
              <a:defRPr/>
            </a:lvl1pPr>
          </a:lstStyle>
          <a:p>
            <a:endParaRPr lang="en-ZA" dirty="0"/>
          </a:p>
        </p:txBody>
      </p:sp>
    </p:spTree>
    <p:extLst>
      <p:ext uri="{BB962C8B-B14F-4D97-AF65-F5344CB8AC3E}">
        <p14:creationId xmlns:p14="http://schemas.microsoft.com/office/powerpoint/2010/main" val="3064184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0" y="1514475"/>
            <a:ext cx="6022109" cy="4969452"/>
          </a:xfrm>
        </p:spPr>
        <p:txBody>
          <a:bodyPr>
            <a:normAutofit/>
          </a:bodyPr>
          <a:lstStyle>
            <a:lvl1pPr marL="0" indent="0">
              <a:buNone/>
              <a:defRPr sz="2000"/>
            </a:lvl1pPr>
          </a:lstStyle>
          <a:p>
            <a:pPr lvl="0"/>
            <a:endParaRPr lang="en-US"/>
          </a:p>
        </p:txBody>
      </p:sp>
      <p:sp>
        <p:nvSpPr>
          <p:cNvPr id="8" name="Picture Placeholder 7">
            <a:extLst>
              <a:ext uri="{FF2B5EF4-FFF2-40B4-BE49-F238E27FC236}">
                <a16:creationId xmlns:a16="http://schemas.microsoft.com/office/drawing/2014/main" id="{A71114D0-04F5-425E-85D3-3FD7858A155A}"/>
              </a:ext>
            </a:extLst>
          </p:cNvPr>
          <p:cNvSpPr>
            <a:spLocks noGrp="1"/>
          </p:cNvSpPr>
          <p:nvPr>
            <p:ph type="pic" sz="quarter" idx="12"/>
          </p:nvPr>
        </p:nvSpPr>
        <p:spPr>
          <a:xfrm>
            <a:off x="6917458" y="1754909"/>
            <a:ext cx="4646469" cy="4313382"/>
          </a:xfrm>
        </p:spPr>
        <p:txBody>
          <a:bodyPr/>
          <a:lstStyle>
            <a:lvl1pPr marL="0" indent="0">
              <a:buNone/>
              <a:defRPr/>
            </a:lvl1pPr>
          </a:lstStyle>
          <a:p>
            <a:endParaRPr lang="en-ZA" dirty="0"/>
          </a:p>
        </p:txBody>
      </p:sp>
    </p:spTree>
    <p:extLst>
      <p:ext uri="{BB962C8B-B14F-4D97-AF65-F5344CB8AC3E}">
        <p14:creationId xmlns:p14="http://schemas.microsoft.com/office/powerpoint/2010/main" val="3046208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5661891" y="1514474"/>
            <a:ext cx="6022109" cy="4590761"/>
          </a:xfrm>
        </p:spPr>
        <p:txBody>
          <a:bodyPr>
            <a:normAutofit/>
          </a:bodyPr>
          <a:lstStyle>
            <a:lvl1pPr marL="0" indent="0">
              <a:buNone/>
              <a:defRPr sz="2000"/>
            </a:lvl1pPr>
          </a:lstStyle>
          <a:p>
            <a:pPr lvl="0"/>
            <a:endParaRPr lang="en-US"/>
          </a:p>
        </p:txBody>
      </p:sp>
      <p:sp>
        <p:nvSpPr>
          <p:cNvPr id="4" name="Chart Placeholder 3">
            <a:extLst>
              <a:ext uri="{FF2B5EF4-FFF2-40B4-BE49-F238E27FC236}">
                <a16:creationId xmlns:a16="http://schemas.microsoft.com/office/drawing/2014/main" id="{2AAD9A47-F4FB-4106-BAA0-B7204E797C23}"/>
              </a:ext>
            </a:extLst>
          </p:cNvPr>
          <p:cNvSpPr>
            <a:spLocks noGrp="1"/>
          </p:cNvSpPr>
          <p:nvPr>
            <p:ph type="chart" sz="quarter" idx="11"/>
          </p:nvPr>
        </p:nvSpPr>
        <p:spPr>
          <a:xfrm>
            <a:off x="571934" y="1497013"/>
            <a:ext cx="4960648" cy="4625975"/>
          </a:xfrm>
        </p:spPr>
        <p:txBody>
          <a:bodyPr/>
          <a:lstStyle/>
          <a:p>
            <a:endParaRPr lang="en-ZA" dirty="0"/>
          </a:p>
        </p:txBody>
      </p:sp>
    </p:spTree>
    <p:extLst>
      <p:ext uri="{BB962C8B-B14F-4D97-AF65-F5344CB8AC3E}">
        <p14:creationId xmlns:p14="http://schemas.microsoft.com/office/powerpoint/2010/main" val="997448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7"/>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2"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563418" y="1533236"/>
            <a:ext cx="11065164" cy="1228436"/>
          </a:xfrm>
        </p:spPr>
        <p:txBody>
          <a:bodyPr>
            <a:normAutofit/>
          </a:bodyPr>
          <a:lstStyle>
            <a:lvl1pPr marL="0" indent="0">
              <a:buNone/>
              <a:defRPr sz="2000"/>
            </a:lvl1pPr>
          </a:lstStyle>
          <a:p>
            <a:pPr lvl="0"/>
            <a:endParaRPr lang="en-US"/>
          </a:p>
        </p:txBody>
      </p:sp>
      <p:sp>
        <p:nvSpPr>
          <p:cNvPr id="4" name="Table Placeholder 3">
            <a:extLst>
              <a:ext uri="{FF2B5EF4-FFF2-40B4-BE49-F238E27FC236}">
                <a16:creationId xmlns:a16="http://schemas.microsoft.com/office/drawing/2014/main" id="{6F981D74-8ACD-4806-96D8-E6FA7A46793F}"/>
              </a:ext>
            </a:extLst>
          </p:cNvPr>
          <p:cNvSpPr>
            <a:spLocks noGrp="1"/>
          </p:cNvSpPr>
          <p:nvPr>
            <p:ph type="tbl" sz="quarter" idx="11"/>
          </p:nvPr>
        </p:nvSpPr>
        <p:spPr>
          <a:xfrm>
            <a:off x="535130" y="2927928"/>
            <a:ext cx="11129963" cy="3159125"/>
          </a:xfrm>
        </p:spPr>
        <p:txBody>
          <a:bodyPr/>
          <a:lstStyle/>
          <a:p>
            <a:endParaRPr lang="en-ZA" dirty="0"/>
          </a:p>
        </p:txBody>
      </p:sp>
    </p:spTree>
    <p:extLst>
      <p:ext uri="{BB962C8B-B14F-4D97-AF65-F5344CB8AC3E}">
        <p14:creationId xmlns:p14="http://schemas.microsoft.com/office/powerpoint/2010/main" val="1435599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1" y="1514475"/>
            <a:ext cx="10501745" cy="4969452"/>
          </a:xfrm>
        </p:spPr>
        <p:txBody>
          <a:bodyPr>
            <a:normAutofit/>
          </a:bodyPr>
          <a:lstStyle>
            <a:lvl1pPr marL="0" indent="0">
              <a:buNone/>
              <a:defRPr sz="2000"/>
            </a:lvl1pPr>
          </a:lstStyle>
          <a:p>
            <a:pPr lvl="0"/>
            <a:endParaRPr lang="en-US" dirty="0"/>
          </a:p>
        </p:txBody>
      </p:sp>
      <p:sp>
        <p:nvSpPr>
          <p:cNvPr id="8" name="Slide Number Placeholder 5">
            <a:extLst>
              <a:ext uri="{FF2B5EF4-FFF2-40B4-BE49-F238E27FC236}">
                <a16:creationId xmlns:a16="http://schemas.microsoft.com/office/drawing/2014/main" id="{19E0881F-F101-4BF3-A357-B131304BB225}"/>
              </a:ext>
            </a:extLst>
          </p:cNvPr>
          <p:cNvSpPr>
            <a:spLocks noGrp="1"/>
          </p:cNvSpPr>
          <p:nvPr>
            <p:ph type="sldNum" sz="quarter" idx="4"/>
          </p:nvPr>
        </p:nvSpPr>
        <p:spPr>
          <a:xfrm>
            <a:off x="264268" y="6317441"/>
            <a:ext cx="2743200" cy="365125"/>
          </a:xfrm>
          <a:prstGeom prst="rect">
            <a:avLst/>
          </a:prstGeom>
        </p:spPr>
        <p:txBody>
          <a:bodyPr vert="horz" lIns="91440" tIns="45720" rIns="91440" bIns="45720" rtlCol="0" anchor="ctr"/>
          <a:lstStyle>
            <a:lvl1pPr algn="l">
              <a:defRPr sz="1200">
                <a:solidFill>
                  <a:schemeClr val="tx1"/>
                </a:solidFill>
              </a:defRPr>
            </a:lvl1pPr>
          </a:lstStyle>
          <a:p>
            <a:fld id="{4BC055DF-D3D3-433C-A320-6C269686F61D}" type="slidenum">
              <a:rPr lang="en-ZA" smtClean="0"/>
              <a:pPr/>
              <a:t>‹#›</a:t>
            </a:fld>
            <a:endParaRPr lang="en-ZA" dirty="0"/>
          </a:p>
        </p:txBody>
      </p:sp>
    </p:spTree>
    <p:extLst>
      <p:ext uri="{BB962C8B-B14F-4D97-AF65-F5344CB8AC3E}">
        <p14:creationId xmlns:p14="http://schemas.microsoft.com/office/powerpoint/2010/main" val="3962692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6C13DD-1658-4B40-94E7-D827A96A914C}"/>
              </a:ext>
            </a:extLst>
          </p:cNvPr>
          <p:cNvSpPr/>
          <p:nvPr userDrawn="1"/>
        </p:nvSpPr>
        <p:spPr>
          <a:xfrm>
            <a:off x="0" y="4780420"/>
            <a:ext cx="12192000" cy="914401"/>
          </a:xfrm>
          <a:prstGeom prst="rect">
            <a:avLst/>
          </a:prstGeom>
          <a:solidFill>
            <a:srgbClr val="3C8A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2" name="Title 1">
            <a:extLst>
              <a:ext uri="{FF2B5EF4-FFF2-40B4-BE49-F238E27FC236}">
                <a16:creationId xmlns:a16="http://schemas.microsoft.com/office/drawing/2014/main" id="{AD53EAFD-A286-45E7-9A9C-559DA1F746D7}"/>
              </a:ext>
            </a:extLst>
          </p:cNvPr>
          <p:cNvSpPr>
            <a:spLocks noGrp="1"/>
          </p:cNvSpPr>
          <p:nvPr>
            <p:ph type="title" hasCustomPrompt="1"/>
          </p:nvPr>
        </p:nvSpPr>
        <p:spPr>
          <a:xfrm>
            <a:off x="831850" y="2753447"/>
            <a:ext cx="10515600" cy="2852737"/>
          </a:xfrm>
        </p:spPr>
        <p:txBody>
          <a:bodyPr anchor="b">
            <a:normAutofit/>
          </a:bodyPr>
          <a:lstStyle>
            <a:lvl1pPr>
              <a:defRPr sz="4400" b="0"/>
            </a:lvl1pPr>
          </a:lstStyle>
          <a:p>
            <a:r>
              <a:rPr lang="en-US"/>
              <a:t>Section Title</a:t>
            </a:r>
            <a:endParaRPr lang="en-ZA"/>
          </a:p>
        </p:txBody>
      </p:sp>
      <p:pic>
        <p:nvPicPr>
          <p:cNvPr id="7" name="Picture 6">
            <a:extLst>
              <a:ext uri="{FF2B5EF4-FFF2-40B4-BE49-F238E27FC236}">
                <a16:creationId xmlns:a16="http://schemas.microsoft.com/office/drawing/2014/main" id="{8D4289BF-79FE-4FF8-933E-236A383EB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4" y="6134436"/>
            <a:ext cx="654050" cy="443301"/>
          </a:xfrm>
          <a:prstGeom prst="rect">
            <a:avLst/>
          </a:prstGeom>
        </p:spPr>
      </p:pic>
      <p:sp>
        <p:nvSpPr>
          <p:cNvPr id="8" name="Rectangle 7">
            <a:extLst>
              <a:ext uri="{FF2B5EF4-FFF2-40B4-BE49-F238E27FC236}">
                <a16:creationId xmlns:a16="http://schemas.microsoft.com/office/drawing/2014/main" id="{1D88590B-D8E2-4298-975E-79C27D2D08E4}"/>
              </a:ext>
            </a:extLst>
          </p:cNvPr>
          <p:cNvSpPr/>
          <p:nvPr userDrawn="1"/>
        </p:nvSpPr>
        <p:spPr>
          <a:xfrm flipV="1">
            <a:off x="0" y="5735782"/>
            <a:ext cx="12192000" cy="18000"/>
          </a:xfrm>
          <a:prstGeom prst="rect">
            <a:avLst/>
          </a:prstGeom>
          <a:solidFill>
            <a:srgbClr val="069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
        <p:nvSpPr>
          <p:cNvPr id="10" name="Rectangle 9">
            <a:extLst>
              <a:ext uri="{FF2B5EF4-FFF2-40B4-BE49-F238E27FC236}">
                <a16:creationId xmlns:a16="http://schemas.microsoft.com/office/drawing/2014/main" id="{26E2234B-8475-4984-8E7D-8473A7B556B5}"/>
              </a:ext>
            </a:extLst>
          </p:cNvPr>
          <p:cNvSpPr/>
          <p:nvPr userDrawn="1"/>
        </p:nvSpPr>
        <p:spPr>
          <a:xfrm flipV="1">
            <a:off x="840840" y="5780659"/>
            <a:ext cx="8358692" cy="36000"/>
          </a:xfrm>
          <a:prstGeom prst="rect">
            <a:avLst/>
          </a:prstGeom>
          <a:solidFill>
            <a:srgbClr val="5A9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solidFill>
                <a:prstClr val="white"/>
              </a:solidFill>
            </a:endParaRPr>
          </a:p>
        </p:txBody>
      </p:sp>
    </p:spTree>
    <p:extLst>
      <p:ext uri="{BB962C8B-B14F-4D97-AF65-F5344CB8AC3E}">
        <p14:creationId xmlns:p14="http://schemas.microsoft.com/office/powerpoint/2010/main" val="3314020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C8A67-2BC5-405D-8553-F480BA24461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D648D74-3981-4C19-8576-B17790DAE7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06FE339-C62C-4FE2-A60C-E8C37A6ED0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10D026C1-C9E8-45EC-A802-8145B9182619}"/>
              </a:ext>
            </a:extLst>
          </p:cNvPr>
          <p:cNvSpPr>
            <a:spLocks noGrp="1"/>
          </p:cNvSpPr>
          <p:nvPr>
            <p:ph type="dt" sz="half" idx="10"/>
          </p:nvPr>
        </p:nvSpPr>
        <p:spPr/>
        <p:txBody>
          <a:bodyPr/>
          <a:lstStyle/>
          <a:p>
            <a:endParaRPr lang="en-ZA" dirty="0">
              <a:solidFill>
                <a:prstClr val="black">
                  <a:tint val="75000"/>
                </a:prstClr>
              </a:solidFill>
            </a:endParaRPr>
          </a:p>
        </p:txBody>
      </p:sp>
      <p:sp>
        <p:nvSpPr>
          <p:cNvPr id="6" name="Footer Placeholder 5">
            <a:extLst>
              <a:ext uri="{FF2B5EF4-FFF2-40B4-BE49-F238E27FC236}">
                <a16:creationId xmlns:a16="http://schemas.microsoft.com/office/drawing/2014/main" id="{36CCCC6D-7B2B-467B-8A37-470E76BD4782}"/>
              </a:ext>
            </a:extLst>
          </p:cNvPr>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a:extLst>
              <a:ext uri="{FF2B5EF4-FFF2-40B4-BE49-F238E27FC236}">
                <a16:creationId xmlns:a16="http://schemas.microsoft.com/office/drawing/2014/main" id="{34A0F84B-708E-4CB9-A4D3-CEE6CBCD1A00}"/>
              </a:ext>
            </a:extLst>
          </p:cNvPr>
          <p:cNvSpPr>
            <a:spLocks noGrp="1"/>
          </p:cNvSpPr>
          <p:nvPr>
            <p:ph type="sldNum" sz="quarter" idx="12"/>
          </p:nvPr>
        </p:nvSpPr>
        <p:spPr/>
        <p:txBody>
          <a:body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4213573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2FA5-1C03-453C-8EC6-CC24D7877DAA}"/>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FCDDB29-33BE-4A86-B0B1-CA1ADDCDED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B2AE48-74BD-44CF-9780-A35D757BCA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66CC0C21-C089-4953-B8B4-4AEF53A3E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631A58-6F9D-4E44-9A62-92A53330CB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913FB880-B6AD-4BD5-83CF-393BD3D6382A}"/>
              </a:ext>
            </a:extLst>
          </p:cNvPr>
          <p:cNvSpPr>
            <a:spLocks noGrp="1"/>
          </p:cNvSpPr>
          <p:nvPr>
            <p:ph type="dt" sz="half" idx="10"/>
          </p:nvPr>
        </p:nvSpPr>
        <p:spPr/>
        <p:txBody>
          <a:bodyPr/>
          <a:lstStyle/>
          <a:p>
            <a:endParaRPr lang="en-ZA" dirty="0">
              <a:solidFill>
                <a:prstClr val="black">
                  <a:tint val="75000"/>
                </a:prstClr>
              </a:solidFill>
            </a:endParaRPr>
          </a:p>
        </p:txBody>
      </p:sp>
      <p:sp>
        <p:nvSpPr>
          <p:cNvPr id="8" name="Footer Placeholder 7">
            <a:extLst>
              <a:ext uri="{FF2B5EF4-FFF2-40B4-BE49-F238E27FC236}">
                <a16:creationId xmlns:a16="http://schemas.microsoft.com/office/drawing/2014/main" id="{5EE58828-BC80-4045-ABB9-ECFB9DD494E5}"/>
              </a:ext>
            </a:extLst>
          </p:cNvPr>
          <p:cNvSpPr>
            <a:spLocks noGrp="1"/>
          </p:cNvSpPr>
          <p:nvPr>
            <p:ph type="ftr" sz="quarter" idx="11"/>
          </p:nvPr>
        </p:nvSpPr>
        <p:spPr/>
        <p:txBody>
          <a:bodyPr/>
          <a:lstStyle/>
          <a:p>
            <a:endParaRPr lang="en-ZA" dirty="0">
              <a:solidFill>
                <a:prstClr val="black">
                  <a:tint val="75000"/>
                </a:prstClr>
              </a:solidFill>
            </a:endParaRPr>
          </a:p>
        </p:txBody>
      </p:sp>
      <p:sp>
        <p:nvSpPr>
          <p:cNvPr id="9" name="Slide Number Placeholder 8">
            <a:extLst>
              <a:ext uri="{FF2B5EF4-FFF2-40B4-BE49-F238E27FC236}">
                <a16:creationId xmlns:a16="http://schemas.microsoft.com/office/drawing/2014/main" id="{0223AFC2-765D-4BB2-8090-B3F83CF80087}"/>
              </a:ext>
            </a:extLst>
          </p:cNvPr>
          <p:cNvSpPr>
            <a:spLocks noGrp="1"/>
          </p:cNvSpPr>
          <p:nvPr>
            <p:ph type="sldNum" sz="quarter" idx="12"/>
          </p:nvPr>
        </p:nvSpPr>
        <p:spPr/>
        <p:txBody>
          <a:body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788944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0C264-1AC7-4B7D-B5F5-28CCFEEED4AE}"/>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3697F8A7-56EA-4614-8E8C-4264A539CF81}"/>
              </a:ext>
            </a:extLst>
          </p:cNvPr>
          <p:cNvSpPr>
            <a:spLocks noGrp="1"/>
          </p:cNvSpPr>
          <p:nvPr>
            <p:ph type="dt" sz="half" idx="10"/>
          </p:nvPr>
        </p:nvSpPr>
        <p:spPr/>
        <p:txBody>
          <a:bodyPr/>
          <a:lstStyle/>
          <a:p>
            <a:endParaRPr lang="en-ZA" dirty="0">
              <a:solidFill>
                <a:prstClr val="black">
                  <a:tint val="75000"/>
                </a:prstClr>
              </a:solidFill>
            </a:endParaRPr>
          </a:p>
        </p:txBody>
      </p:sp>
      <p:sp>
        <p:nvSpPr>
          <p:cNvPr id="4" name="Footer Placeholder 3">
            <a:extLst>
              <a:ext uri="{FF2B5EF4-FFF2-40B4-BE49-F238E27FC236}">
                <a16:creationId xmlns:a16="http://schemas.microsoft.com/office/drawing/2014/main" id="{1F58E9C9-0729-4C8B-B6B8-D09117A49B8D}"/>
              </a:ext>
            </a:extLst>
          </p:cNvPr>
          <p:cNvSpPr>
            <a:spLocks noGrp="1"/>
          </p:cNvSpPr>
          <p:nvPr>
            <p:ph type="ftr" sz="quarter" idx="11"/>
          </p:nvPr>
        </p:nvSpPr>
        <p:spPr/>
        <p:txBody>
          <a:bodyPr/>
          <a:lstStyle/>
          <a:p>
            <a:endParaRPr lang="en-ZA" dirty="0">
              <a:solidFill>
                <a:prstClr val="black">
                  <a:tint val="75000"/>
                </a:prstClr>
              </a:solidFill>
            </a:endParaRPr>
          </a:p>
        </p:txBody>
      </p:sp>
      <p:sp>
        <p:nvSpPr>
          <p:cNvPr id="5" name="Slide Number Placeholder 4">
            <a:extLst>
              <a:ext uri="{FF2B5EF4-FFF2-40B4-BE49-F238E27FC236}">
                <a16:creationId xmlns:a16="http://schemas.microsoft.com/office/drawing/2014/main" id="{D99DC929-135D-4092-8B18-B53E812D7CBA}"/>
              </a:ext>
            </a:extLst>
          </p:cNvPr>
          <p:cNvSpPr>
            <a:spLocks noGrp="1"/>
          </p:cNvSpPr>
          <p:nvPr>
            <p:ph type="sldNum" sz="quarter" idx="12"/>
          </p:nvPr>
        </p:nvSpPr>
        <p:spPr/>
        <p:txBody>
          <a:body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387321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03FF8-D89F-416B-A32D-92E82550B5AD}"/>
              </a:ext>
            </a:extLst>
          </p:cNvPr>
          <p:cNvSpPr>
            <a:spLocks noGrp="1"/>
          </p:cNvSpPr>
          <p:nvPr>
            <p:ph type="dt" sz="half" idx="10"/>
          </p:nvPr>
        </p:nvSpPr>
        <p:spPr/>
        <p:txBody>
          <a:bodyPr/>
          <a:lstStyle/>
          <a:p>
            <a:endParaRPr lang="en-ZA" dirty="0">
              <a:solidFill>
                <a:prstClr val="black">
                  <a:tint val="75000"/>
                </a:prstClr>
              </a:solidFill>
            </a:endParaRPr>
          </a:p>
        </p:txBody>
      </p:sp>
      <p:sp>
        <p:nvSpPr>
          <p:cNvPr id="3" name="Footer Placeholder 2">
            <a:extLst>
              <a:ext uri="{FF2B5EF4-FFF2-40B4-BE49-F238E27FC236}">
                <a16:creationId xmlns:a16="http://schemas.microsoft.com/office/drawing/2014/main" id="{76ED340D-1F7E-4878-BBDF-864263C7CA2C}"/>
              </a:ext>
            </a:extLst>
          </p:cNvPr>
          <p:cNvSpPr>
            <a:spLocks noGrp="1"/>
          </p:cNvSpPr>
          <p:nvPr>
            <p:ph type="ftr" sz="quarter" idx="11"/>
          </p:nvPr>
        </p:nvSpPr>
        <p:spPr/>
        <p:txBody>
          <a:bodyPr/>
          <a:lstStyle/>
          <a:p>
            <a:endParaRPr lang="en-ZA" dirty="0">
              <a:solidFill>
                <a:prstClr val="black">
                  <a:tint val="75000"/>
                </a:prstClr>
              </a:solidFill>
            </a:endParaRPr>
          </a:p>
        </p:txBody>
      </p:sp>
      <p:sp>
        <p:nvSpPr>
          <p:cNvPr id="4" name="Slide Number Placeholder 3">
            <a:extLst>
              <a:ext uri="{FF2B5EF4-FFF2-40B4-BE49-F238E27FC236}">
                <a16:creationId xmlns:a16="http://schemas.microsoft.com/office/drawing/2014/main" id="{C75DB13F-73FC-46E0-8A98-916C2813EDA5}"/>
              </a:ext>
            </a:extLst>
          </p:cNvPr>
          <p:cNvSpPr>
            <a:spLocks noGrp="1"/>
          </p:cNvSpPr>
          <p:nvPr>
            <p:ph type="sldNum" sz="quarter" idx="12"/>
          </p:nvPr>
        </p:nvSpPr>
        <p:spPr/>
        <p:txBody>
          <a:body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0116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285FD-7232-42FA-853B-E581728F3B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588C4AD2-09DB-4957-9CBC-BF81347CA2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039CE70-7185-4CE2-B736-2C2D62AEB1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264FE-2A15-4E88-A8D7-B0941E0764A0}"/>
              </a:ext>
            </a:extLst>
          </p:cNvPr>
          <p:cNvSpPr>
            <a:spLocks noGrp="1"/>
          </p:cNvSpPr>
          <p:nvPr>
            <p:ph type="dt" sz="half" idx="10"/>
          </p:nvPr>
        </p:nvSpPr>
        <p:spPr/>
        <p:txBody>
          <a:bodyPr/>
          <a:lstStyle/>
          <a:p>
            <a:endParaRPr lang="en-ZA" dirty="0">
              <a:solidFill>
                <a:prstClr val="black">
                  <a:tint val="75000"/>
                </a:prstClr>
              </a:solidFill>
            </a:endParaRPr>
          </a:p>
        </p:txBody>
      </p:sp>
      <p:sp>
        <p:nvSpPr>
          <p:cNvPr id="6" name="Footer Placeholder 5">
            <a:extLst>
              <a:ext uri="{FF2B5EF4-FFF2-40B4-BE49-F238E27FC236}">
                <a16:creationId xmlns:a16="http://schemas.microsoft.com/office/drawing/2014/main" id="{608C0EA0-5E82-492E-B803-A011579D1D7F}"/>
              </a:ext>
            </a:extLst>
          </p:cNvPr>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a:extLst>
              <a:ext uri="{FF2B5EF4-FFF2-40B4-BE49-F238E27FC236}">
                <a16:creationId xmlns:a16="http://schemas.microsoft.com/office/drawing/2014/main" id="{6ECA5E8F-CC27-4BB2-9001-DC03BCC5FC20}"/>
              </a:ext>
            </a:extLst>
          </p:cNvPr>
          <p:cNvSpPr>
            <a:spLocks noGrp="1"/>
          </p:cNvSpPr>
          <p:nvPr>
            <p:ph type="sldNum" sz="quarter" idx="12"/>
          </p:nvPr>
        </p:nvSpPr>
        <p:spPr/>
        <p:txBody>
          <a:body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1772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D3CE-1C03-4DE4-969F-30B4E1F472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F3D6197B-7958-4DBB-977C-EE7B5A3B2C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dirty="0"/>
          </a:p>
        </p:txBody>
      </p:sp>
      <p:sp>
        <p:nvSpPr>
          <p:cNvPr id="4" name="Text Placeholder 3">
            <a:extLst>
              <a:ext uri="{FF2B5EF4-FFF2-40B4-BE49-F238E27FC236}">
                <a16:creationId xmlns:a16="http://schemas.microsoft.com/office/drawing/2014/main" id="{DB20F35E-1387-456B-8912-E55E8660B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184CC1-46C3-4FE9-B7C4-6D356C7D919E}"/>
              </a:ext>
            </a:extLst>
          </p:cNvPr>
          <p:cNvSpPr>
            <a:spLocks noGrp="1"/>
          </p:cNvSpPr>
          <p:nvPr>
            <p:ph type="dt" sz="half" idx="10"/>
          </p:nvPr>
        </p:nvSpPr>
        <p:spPr/>
        <p:txBody>
          <a:bodyPr/>
          <a:lstStyle/>
          <a:p>
            <a:endParaRPr lang="en-ZA" dirty="0">
              <a:solidFill>
                <a:prstClr val="black">
                  <a:tint val="75000"/>
                </a:prstClr>
              </a:solidFill>
            </a:endParaRPr>
          </a:p>
        </p:txBody>
      </p:sp>
      <p:sp>
        <p:nvSpPr>
          <p:cNvPr id="6" name="Footer Placeholder 5">
            <a:extLst>
              <a:ext uri="{FF2B5EF4-FFF2-40B4-BE49-F238E27FC236}">
                <a16:creationId xmlns:a16="http://schemas.microsoft.com/office/drawing/2014/main" id="{98751533-44F2-4AFA-9FEC-E68605DD09CE}"/>
              </a:ext>
            </a:extLst>
          </p:cNvPr>
          <p:cNvSpPr>
            <a:spLocks noGrp="1"/>
          </p:cNvSpPr>
          <p:nvPr>
            <p:ph type="ftr" sz="quarter" idx="11"/>
          </p:nvPr>
        </p:nvSpPr>
        <p:spPr/>
        <p:txBody>
          <a:bodyPr/>
          <a:lstStyle/>
          <a:p>
            <a:endParaRPr lang="en-ZA" dirty="0">
              <a:solidFill>
                <a:prstClr val="black">
                  <a:tint val="75000"/>
                </a:prstClr>
              </a:solidFill>
            </a:endParaRPr>
          </a:p>
        </p:txBody>
      </p:sp>
      <p:sp>
        <p:nvSpPr>
          <p:cNvPr id="7" name="Slide Number Placeholder 6">
            <a:extLst>
              <a:ext uri="{FF2B5EF4-FFF2-40B4-BE49-F238E27FC236}">
                <a16:creationId xmlns:a16="http://schemas.microsoft.com/office/drawing/2014/main" id="{7F13A20A-14B3-4FB2-9566-8CB086EEA36A}"/>
              </a:ext>
            </a:extLst>
          </p:cNvPr>
          <p:cNvSpPr>
            <a:spLocks noGrp="1"/>
          </p:cNvSpPr>
          <p:nvPr>
            <p:ph type="sldNum" sz="quarter" idx="12"/>
          </p:nvPr>
        </p:nvSpPr>
        <p:spPr/>
        <p:txBody>
          <a:body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9486925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DA70-B995-46E8-BB34-B907D2670A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79B4894-FE2B-4377-AEE3-F38E333FB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558DA77-10FD-4E28-A1FE-992E55223811}"/>
              </a:ext>
            </a:extLst>
          </p:cNvPr>
          <p:cNvSpPr>
            <a:spLocks noGrp="1"/>
          </p:cNvSpPr>
          <p:nvPr>
            <p:ph type="dt" sz="half" idx="10"/>
          </p:nvPr>
        </p:nvSpPr>
        <p:spPr/>
        <p:txBody>
          <a:bodyPr/>
          <a:lstStyle/>
          <a:p>
            <a:endParaRPr lang="en-ZA" dirty="0">
              <a:solidFill>
                <a:prstClr val="black">
                  <a:tint val="75000"/>
                </a:prstClr>
              </a:solidFill>
            </a:endParaRPr>
          </a:p>
        </p:txBody>
      </p:sp>
      <p:sp>
        <p:nvSpPr>
          <p:cNvPr id="5" name="Footer Placeholder 4">
            <a:extLst>
              <a:ext uri="{FF2B5EF4-FFF2-40B4-BE49-F238E27FC236}">
                <a16:creationId xmlns:a16="http://schemas.microsoft.com/office/drawing/2014/main" id="{163DC008-EDA5-444E-BEAA-27158253771E}"/>
              </a:ext>
            </a:extLst>
          </p:cNvPr>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a:extLst>
              <a:ext uri="{FF2B5EF4-FFF2-40B4-BE49-F238E27FC236}">
                <a16:creationId xmlns:a16="http://schemas.microsoft.com/office/drawing/2014/main" id="{073218E0-70F7-42B3-9775-1E1659E4928A}"/>
              </a:ext>
            </a:extLst>
          </p:cNvPr>
          <p:cNvSpPr>
            <a:spLocks noGrp="1"/>
          </p:cNvSpPr>
          <p:nvPr>
            <p:ph type="sldNum" sz="quarter" idx="12"/>
          </p:nvPr>
        </p:nvSpPr>
        <p:spPr/>
        <p:txBody>
          <a:body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3031891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5C462B-F9C6-4C6A-8630-34A800785A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20B9493-D5BE-454C-B06C-AFF7CD235F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C8832E1-19C5-4EFC-87FC-23FC4BD37C5D}"/>
              </a:ext>
            </a:extLst>
          </p:cNvPr>
          <p:cNvSpPr>
            <a:spLocks noGrp="1"/>
          </p:cNvSpPr>
          <p:nvPr>
            <p:ph type="dt" sz="half" idx="10"/>
          </p:nvPr>
        </p:nvSpPr>
        <p:spPr/>
        <p:txBody>
          <a:bodyPr/>
          <a:lstStyle/>
          <a:p>
            <a:endParaRPr lang="en-ZA" dirty="0">
              <a:solidFill>
                <a:prstClr val="black">
                  <a:tint val="75000"/>
                </a:prstClr>
              </a:solidFill>
            </a:endParaRPr>
          </a:p>
        </p:txBody>
      </p:sp>
      <p:sp>
        <p:nvSpPr>
          <p:cNvPr id="5" name="Footer Placeholder 4">
            <a:extLst>
              <a:ext uri="{FF2B5EF4-FFF2-40B4-BE49-F238E27FC236}">
                <a16:creationId xmlns:a16="http://schemas.microsoft.com/office/drawing/2014/main" id="{53923041-956E-451C-82D3-974DF8DF253C}"/>
              </a:ext>
            </a:extLst>
          </p:cNvPr>
          <p:cNvSpPr>
            <a:spLocks noGrp="1"/>
          </p:cNvSpPr>
          <p:nvPr>
            <p:ph type="ftr" sz="quarter" idx="11"/>
          </p:nvPr>
        </p:nvSpPr>
        <p:spPr/>
        <p:txBody>
          <a:bodyPr/>
          <a:lstStyle/>
          <a:p>
            <a:endParaRPr lang="en-ZA" dirty="0">
              <a:solidFill>
                <a:prstClr val="black">
                  <a:tint val="75000"/>
                </a:prstClr>
              </a:solidFill>
            </a:endParaRPr>
          </a:p>
        </p:txBody>
      </p:sp>
      <p:sp>
        <p:nvSpPr>
          <p:cNvPr id="6" name="Slide Number Placeholder 5">
            <a:extLst>
              <a:ext uri="{FF2B5EF4-FFF2-40B4-BE49-F238E27FC236}">
                <a16:creationId xmlns:a16="http://schemas.microsoft.com/office/drawing/2014/main" id="{913BDD78-262C-497D-A25A-E69A897C215D}"/>
              </a:ext>
            </a:extLst>
          </p:cNvPr>
          <p:cNvSpPr>
            <a:spLocks noGrp="1"/>
          </p:cNvSpPr>
          <p:nvPr>
            <p:ph type="sldNum" sz="quarter" idx="12"/>
          </p:nvPr>
        </p:nvSpPr>
        <p:spPr/>
        <p:txBody>
          <a:body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1259708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1" y="1616077"/>
            <a:ext cx="11064875" cy="4710113"/>
          </a:xfrm>
        </p:spPr>
        <p:txBody>
          <a:bodyPr/>
          <a:lstStyle>
            <a:lvl1pPr marL="514338" indent="-514338">
              <a:lnSpc>
                <a:spcPct val="100000"/>
              </a:lnSpc>
              <a:spcBef>
                <a:spcPts val="300"/>
              </a:spcBef>
              <a:spcAft>
                <a:spcPts val="300"/>
              </a:spcAft>
              <a:buClr>
                <a:srgbClr val="3C8AC0"/>
              </a:buClr>
              <a:buFont typeface="Arial" panose="020B0604020202020204" pitchFamily="34" charset="0"/>
              <a:buChar char="•"/>
              <a:defRPr sz="2200"/>
            </a:lvl1pPr>
            <a:lvl2pPr marL="803255" indent="-268281">
              <a:lnSpc>
                <a:spcPct val="100000"/>
              </a:lnSpc>
              <a:spcBef>
                <a:spcPts val="300"/>
              </a:spcBef>
              <a:spcAft>
                <a:spcPts val="300"/>
              </a:spcAft>
              <a:buClr>
                <a:srgbClr val="8EB8D9"/>
              </a:buClr>
              <a:defRPr sz="1600"/>
            </a:lvl2pPr>
            <a:lvl3pPr marL="1081061" indent="-277806">
              <a:lnSpc>
                <a:spcPct val="100000"/>
              </a:lnSpc>
              <a:spcBef>
                <a:spcPts val="300"/>
              </a:spcBef>
              <a:spcAft>
                <a:spcPts val="300"/>
              </a:spcAft>
              <a:buClr>
                <a:srgbClr val="8EB8D9"/>
              </a:buClr>
              <a:defRPr sz="16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99372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a:t>Click to edit Master title style</a:t>
            </a:r>
            <a:endParaRPr lang="en-ZA"/>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8" name="Chart Placeholder 3">
            <a:extLst>
              <a:ext uri="{FF2B5EF4-FFF2-40B4-BE49-F238E27FC236}">
                <a16:creationId xmlns:a16="http://schemas.microsoft.com/office/drawing/2014/main" id="{D2D1765E-C639-49FA-9350-8F5753E9D03C}"/>
              </a:ext>
            </a:extLst>
          </p:cNvPr>
          <p:cNvSpPr>
            <a:spLocks noGrp="1"/>
          </p:cNvSpPr>
          <p:nvPr>
            <p:ph type="chart" sz="quarter" idx="11"/>
          </p:nvPr>
        </p:nvSpPr>
        <p:spPr>
          <a:xfrm>
            <a:off x="6192549" y="1564843"/>
            <a:ext cx="5426795" cy="4466502"/>
          </a:xfrm>
        </p:spPr>
        <p:txBody>
          <a:bodyPr/>
          <a:lstStyle/>
          <a:p>
            <a:endParaRPr lang="en-ZA" dirty="0"/>
          </a:p>
        </p:txBody>
      </p:sp>
      <p:sp>
        <p:nvSpPr>
          <p:cNvPr id="10" name="Chart Placeholder 3">
            <a:extLst>
              <a:ext uri="{FF2B5EF4-FFF2-40B4-BE49-F238E27FC236}">
                <a16:creationId xmlns:a16="http://schemas.microsoft.com/office/drawing/2014/main" id="{B41B6017-430B-4076-8421-8CE74A936D3C}"/>
              </a:ext>
            </a:extLst>
          </p:cNvPr>
          <p:cNvSpPr>
            <a:spLocks noGrp="1"/>
          </p:cNvSpPr>
          <p:nvPr>
            <p:ph type="chart" sz="quarter" idx="12"/>
          </p:nvPr>
        </p:nvSpPr>
        <p:spPr>
          <a:xfrm>
            <a:off x="581459" y="1569461"/>
            <a:ext cx="5426795" cy="4466502"/>
          </a:xfrm>
        </p:spPr>
        <p:txBody>
          <a:bodyPr/>
          <a:lstStyle/>
          <a:p>
            <a:endParaRPr lang="en-ZA" dirty="0"/>
          </a:p>
        </p:txBody>
      </p:sp>
    </p:spTree>
    <p:extLst>
      <p:ext uri="{BB962C8B-B14F-4D97-AF65-F5344CB8AC3E}">
        <p14:creationId xmlns:p14="http://schemas.microsoft.com/office/powerpoint/2010/main" val="10744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0" y="1514475"/>
            <a:ext cx="6022109" cy="4969452"/>
          </a:xfrm>
        </p:spPr>
        <p:txBody>
          <a:bodyPr>
            <a:normAutofit/>
          </a:bodyPr>
          <a:lstStyle>
            <a:lvl1pPr marL="0" indent="0">
              <a:buNone/>
              <a:defRPr sz="2000"/>
            </a:lvl1pPr>
          </a:lstStyle>
          <a:p>
            <a:pPr lvl="0"/>
            <a:endParaRPr lang="en-US" dirty="0"/>
          </a:p>
        </p:txBody>
      </p:sp>
      <p:sp>
        <p:nvSpPr>
          <p:cNvPr id="4" name="Picture Placeholder 3">
            <a:extLst>
              <a:ext uri="{FF2B5EF4-FFF2-40B4-BE49-F238E27FC236}">
                <a16:creationId xmlns:a16="http://schemas.microsoft.com/office/drawing/2014/main" id="{BCD44D22-586B-4563-B44F-53767F7300C2}"/>
              </a:ext>
            </a:extLst>
          </p:cNvPr>
          <p:cNvSpPr>
            <a:spLocks noGrp="1"/>
          </p:cNvSpPr>
          <p:nvPr>
            <p:ph type="pic" sz="quarter" idx="11"/>
          </p:nvPr>
        </p:nvSpPr>
        <p:spPr>
          <a:xfrm>
            <a:off x="6918613" y="1477964"/>
            <a:ext cx="4645315" cy="2318182"/>
          </a:xfrm>
        </p:spPr>
        <p:txBody>
          <a:bodyPr/>
          <a:lstStyle>
            <a:lvl1pPr marL="0" indent="0">
              <a:buNone/>
              <a:defRPr/>
            </a:lvl1pPr>
          </a:lstStyle>
          <a:p>
            <a:endParaRPr lang="en-ZA" dirty="0"/>
          </a:p>
        </p:txBody>
      </p:sp>
      <p:sp>
        <p:nvSpPr>
          <p:cNvPr id="8" name="Picture Placeholder 7">
            <a:extLst>
              <a:ext uri="{FF2B5EF4-FFF2-40B4-BE49-F238E27FC236}">
                <a16:creationId xmlns:a16="http://schemas.microsoft.com/office/drawing/2014/main" id="{A71114D0-04F5-425E-85D3-3FD7858A155A}"/>
              </a:ext>
            </a:extLst>
          </p:cNvPr>
          <p:cNvSpPr>
            <a:spLocks noGrp="1"/>
          </p:cNvSpPr>
          <p:nvPr>
            <p:ph type="pic" sz="quarter" idx="12"/>
          </p:nvPr>
        </p:nvSpPr>
        <p:spPr>
          <a:xfrm>
            <a:off x="6917459" y="3870037"/>
            <a:ext cx="4646469" cy="2198254"/>
          </a:xfrm>
        </p:spPr>
        <p:txBody>
          <a:bodyPr/>
          <a:lstStyle>
            <a:lvl1pPr marL="0" indent="0">
              <a:buNone/>
              <a:defRPr/>
            </a:lvl1pPr>
          </a:lstStyle>
          <a:p>
            <a:endParaRPr lang="en-ZA" dirty="0"/>
          </a:p>
        </p:txBody>
      </p:sp>
    </p:spTree>
    <p:extLst>
      <p:ext uri="{BB962C8B-B14F-4D97-AF65-F5344CB8AC3E}">
        <p14:creationId xmlns:p14="http://schemas.microsoft.com/office/powerpoint/2010/main" val="3077421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10" name="Picture Placeholder 3">
            <a:extLst>
              <a:ext uri="{FF2B5EF4-FFF2-40B4-BE49-F238E27FC236}">
                <a16:creationId xmlns:a16="http://schemas.microsoft.com/office/drawing/2014/main" id="{6BF5AD6C-B24A-4E9F-97D1-97B0C7353687}"/>
              </a:ext>
            </a:extLst>
          </p:cNvPr>
          <p:cNvSpPr>
            <a:spLocks noGrp="1"/>
          </p:cNvSpPr>
          <p:nvPr>
            <p:ph type="pic" sz="quarter" idx="12"/>
          </p:nvPr>
        </p:nvSpPr>
        <p:spPr>
          <a:xfrm>
            <a:off x="6212031" y="1538001"/>
            <a:ext cx="5296479" cy="4548764"/>
          </a:xfrm>
        </p:spPr>
        <p:txBody>
          <a:bodyPr/>
          <a:lstStyle>
            <a:lvl1pPr marL="0" indent="0">
              <a:buNone/>
              <a:defRPr/>
            </a:lvl1pPr>
          </a:lstStyle>
          <a:p>
            <a:endParaRPr lang="en-ZA" dirty="0"/>
          </a:p>
        </p:txBody>
      </p:sp>
      <p:sp>
        <p:nvSpPr>
          <p:cNvPr id="11" name="Picture Placeholder 3">
            <a:extLst>
              <a:ext uri="{FF2B5EF4-FFF2-40B4-BE49-F238E27FC236}">
                <a16:creationId xmlns:a16="http://schemas.microsoft.com/office/drawing/2014/main" id="{D9E6E789-9143-4641-BCAD-F911EDCD2693}"/>
              </a:ext>
            </a:extLst>
          </p:cNvPr>
          <p:cNvSpPr>
            <a:spLocks noGrp="1"/>
          </p:cNvSpPr>
          <p:nvPr>
            <p:ph type="pic" sz="quarter" idx="13"/>
          </p:nvPr>
        </p:nvSpPr>
        <p:spPr>
          <a:xfrm>
            <a:off x="591705" y="1533383"/>
            <a:ext cx="5296479" cy="4548764"/>
          </a:xfrm>
        </p:spPr>
        <p:txBody>
          <a:bodyPr/>
          <a:lstStyle>
            <a:lvl1pPr marL="0" indent="0">
              <a:buNone/>
              <a:defRPr/>
            </a:lvl1pPr>
          </a:lstStyle>
          <a:p>
            <a:endParaRPr lang="en-ZA" dirty="0"/>
          </a:p>
        </p:txBody>
      </p:sp>
    </p:spTree>
    <p:extLst>
      <p:ext uri="{BB962C8B-B14F-4D97-AF65-F5344CB8AC3E}">
        <p14:creationId xmlns:p14="http://schemas.microsoft.com/office/powerpoint/2010/main" val="910120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609600" y="1514475"/>
            <a:ext cx="6022109" cy="4969452"/>
          </a:xfrm>
        </p:spPr>
        <p:txBody>
          <a:bodyPr>
            <a:normAutofit/>
          </a:bodyPr>
          <a:lstStyle>
            <a:lvl1pPr marL="0" indent="0">
              <a:buNone/>
              <a:defRPr sz="2000"/>
            </a:lvl1pPr>
          </a:lstStyle>
          <a:p>
            <a:pPr lvl="0"/>
            <a:endParaRPr lang="en-US" dirty="0"/>
          </a:p>
        </p:txBody>
      </p:sp>
      <p:sp>
        <p:nvSpPr>
          <p:cNvPr id="8" name="Picture Placeholder 7">
            <a:extLst>
              <a:ext uri="{FF2B5EF4-FFF2-40B4-BE49-F238E27FC236}">
                <a16:creationId xmlns:a16="http://schemas.microsoft.com/office/drawing/2014/main" id="{A71114D0-04F5-425E-85D3-3FD7858A155A}"/>
              </a:ext>
            </a:extLst>
          </p:cNvPr>
          <p:cNvSpPr>
            <a:spLocks noGrp="1"/>
          </p:cNvSpPr>
          <p:nvPr>
            <p:ph type="pic" sz="quarter" idx="12"/>
          </p:nvPr>
        </p:nvSpPr>
        <p:spPr>
          <a:xfrm>
            <a:off x="6917459" y="1754909"/>
            <a:ext cx="4646469" cy="4313382"/>
          </a:xfrm>
        </p:spPr>
        <p:txBody>
          <a:bodyPr/>
          <a:lstStyle>
            <a:lvl1pPr marL="0" indent="0">
              <a:buNone/>
              <a:defRPr/>
            </a:lvl1pPr>
          </a:lstStyle>
          <a:p>
            <a:endParaRPr lang="en-ZA" dirty="0"/>
          </a:p>
        </p:txBody>
      </p:sp>
    </p:spTree>
    <p:extLst>
      <p:ext uri="{BB962C8B-B14F-4D97-AF65-F5344CB8AC3E}">
        <p14:creationId xmlns:p14="http://schemas.microsoft.com/office/powerpoint/2010/main" val="248572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7203EF-0625-4F10-8BE2-3E783150D0C2}"/>
              </a:ext>
            </a:extLst>
          </p:cNvPr>
          <p:cNvSpPr/>
          <p:nvPr userDrawn="1"/>
        </p:nvSpPr>
        <p:spPr>
          <a:xfrm>
            <a:off x="0" y="420858"/>
            <a:ext cx="12192000" cy="914401"/>
          </a:xfrm>
          <a:prstGeom prst="rect">
            <a:avLst/>
          </a:prstGeom>
          <a:solidFill>
            <a:srgbClr val="3C8A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800" dirty="0"/>
          </a:p>
        </p:txBody>
      </p:sp>
      <p:sp>
        <p:nvSpPr>
          <p:cNvPr id="2" name="Title 1">
            <a:extLst>
              <a:ext uri="{FF2B5EF4-FFF2-40B4-BE49-F238E27FC236}">
                <a16:creationId xmlns:a16="http://schemas.microsoft.com/office/drawing/2014/main" id="{D2DEE147-CC43-4CDD-A214-888EC0425CCA}"/>
              </a:ext>
            </a:extLst>
          </p:cNvPr>
          <p:cNvSpPr>
            <a:spLocks noGrp="1"/>
          </p:cNvSpPr>
          <p:nvPr>
            <p:ph type="title"/>
          </p:nvPr>
        </p:nvSpPr>
        <p:spPr>
          <a:xfrm>
            <a:off x="579583" y="471054"/>
            <a:ext cx="10515600" cy="831274"/>
          </a:xfrm>
        </p:spPr>
        <p:txBody>
          <a:bodyPr>
            <a:normAutofit/>
          </a:bodyPr>
          <a:lstStyle>
            <a:lvl1pPr>
              <a:defRPr sz="4000"/>
            </a:lvl1pPr>
          </a:lstStyle>
          <a:p>
            <a:r>
              <a:rPr lang="en-US" dirty="0"/>
              <a:t>Click to edit Master title style</a:t>
            </a:r>
            <a:endParaRPr lang="en-ZA" dirty="0"/>
          </a:p>
        </p:txBody>
      </p:sp>
      <p:pic>
        <p:nvPicPr>
          <p:cNvPr id="7" name="Picture 6">
            <a:extLst>
              <a:ext uri="{FF2B5EF4-FFF2-40B4-BE49-F238E27FC236}">
                <a16:creationId xmlns:a16="http://schemas.microsoft.com/office/drawing/2014/main" id="{F02C29B0-69CC-4386-B90E-2DA8DF3AF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22313" y="6134438"/>
            <a:ext cx="654051" cy="443301"/>
          </a:xfrm>
          <a:prstGeom prst="rect">
            <a:avLst/>
          </a:prstGeom>
        </p:spPr>
      </p:pic>
      <p:sp>
        <p:nvSpPr>
          <p:cNvPr id="9" name="Text Placeholder 8">
            <a:extLst>
              <a:ext uri="{FF2B5EF4-FFF2-40B4-BE49-F238E27FC236}">
                <a16:creationId xmlns:a16="http://schemas.microsoft.com/office/drawing/2014/main" id="{E1DD6B4A-51AF-4241-956B-244117EF482A}"/>
              </a:ext>
            </a:extLst>
          </p:cNvPr>
          <p:cNvSpPr>
            <a:spLocks noGrp="1"/>
          </p:cNvSpPr>
          <p:nvPr>
            <p:ph type="body" sz="quarter" idx="10"/>
          </p:nvPr>
        </p:nvSpPr>
        <p:spPr>
          <a:xfrm>
            <a:off x="5661892" y="1514476"/>
            <a:ext cx="6022109" cy="4590761"/>
          </a:xfrm>
        </p:spPr>
        <p:txBody>
          <a:bodyPr>
            <a:normAutofit/>
          </a:bodyPr>
          <a:lstStyle>
            <a:lvl1pPr marL="0" indent="0">
              <a:buNone/>
              <a:defRPr sz="2000"/>
            </a:lvl1pPr>
          </a:lstStyle>
          <a:p>
            <a:pPr lvl="0"/>
            <a:endParaRPr lang="en-US" dirty="0"/>
          </a:p>
        </p:txBody>
      </p:sp>
      <p:sp>
        <p:nvSpPr>
          <p:cNvPr id="4" name="Chart Placeholder 3">
            <a:extLst>
              <a:ext uri="{FF2B5EF4-FFF2-40B4-BE49-F238E27FC236}">
                <a16:creationId xmlns:a16="http://schemas.microsoft.com/office/drawing/2014/main" id="{2AAD9A47-F4FB-4106-BAA0-B7204E797C23}"/>
              </a:ext>
            </a:extLst>
          </p:cNvPr>
          <p:cNvSpPr>
            <a:spLocks noGrp="1"/>
          </p:cNvSpPr>
          <p:nvPr>
            <p:ph type="chart" sz="quarter" idx="11"/>
          </p:nvPr>
        </p:nvSpPr>
        <p:spPr>
          <a:xfrm>
            <a:off x="571935" y="1497015"/>
            <a:ext cx="4960648" cy="4625975"/>
          </a:xfrm>
        </p:spPr>
        <p:txBody>
          <a:bodyPr/>
          <a:lstStyle/>
          <a:p>
            <a:endParaRPr lang="en-ZA" dirty="0"/>
          </a:p>
        </p:txBody>
      </p:sp>
    </p:spTree>
    <p:extLst>
      <p:ext uri="{BB962C8B-B14F-4D97-AF65-F5344CB8AC3E}">
        <p14:creationId xmlns:p14="http://schemas.microsoft.com/office/powerpoint/2010/main" val="354195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B44EF6-755B-4F07-AA58-E7E83597AE8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134F4-8BD4-4B93-B858-A551AF66A1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D2E88C4-CEF2-42F1-B16F-F29F5E0FB2F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dirty="0"/>
          </a:p>
        </p:txBody>
      </p:sp>
      <p:sp>
        <p:nvSpPr>
          <p:cNvPr id="5" name="Footer Placeholder 4">
            <a:extLst>
              <a:ext uri="{FF2B5EF4-FFF2-40B4-BE49-F238E27FC236}">
                <a16:creationId xmlns:a16="http://schemas.microsoft.com/office/drawing/2014/main" id="{65BCE216-73B0-46DF-AA76-4381630F77E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p>
        </p:txBody>
      </p:sp>
      <p:sp>
        <p:nvSpPr>
          <p:cNvPr id="6" name="Slide Number Placeholder 5">
            <a:extLst>
              <a:ext uri="{FF2B5EF4-FFF2-40B4-BE49-F238E27FC236}">
                <a16:creationId xmlns:a16="http://schemas.microsoft.com/office/drawing/2014/main" id="{D436735B-4AB7-4F44-BF85-D21B877A2A6B}"/>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055DF-D3D3-433C-A320-6C269686F61D}" type="slidenum">
              <a:rPr lang="en-ZA" smtClean="0"/>
              <a:t>‹#›</a:t>
            </a:fld>
            <a:endParaRPr lang="en-ZA" dirty="0"/>
          </a:p>
        </p:txBody>
      </p:sp>
    </p:spTree>
    <p:extLst>
      <p:ext uri="{BB962C8B-B14F-4D97-AF65-F5344CB8AC3E}">
        <p14:creationId xmlns:p14="http://schemas.microsoft.com/office/powerpoint/2010/main" val="88556365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61" r:id="rId4"/>
    <p:sldLayoutId id="2147483665" r:id="rId5"/>
    <p:sldLayoutId id="2147483662" r:id="rId6"/>
    <p:sldLayoutId id="2147483666" r:id="rId7"/>
    <p:sldLayoutId id="2147483667" r:id="rId8"/>
    <p:sldLayoutId id="2147483668" r:id="rId9"/>
    <p:sldLayoutId id="2147483669"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B44EF6-755B-4F07-AA58-E7E83597AE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134F4-8BD4-4B93-B858-A551AF66A1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D2E88C4-CEF2-42F1-B16F-F29F5E0FB2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ZA" dirty="0">
              <a:solidFill>
                <a:prstClr val="black">
                  <a:tint val="75000"/>
                </a:prstClr>
              </a:solidFill>
            </a:endParaRPr>
          </a:p>
        </p:txBody>
      </p:sp>
      <p:sp>
        <p:nvSpPr>
          <p:cNvPr id="5" name="Footer Placeholder 4">
            <a:extLst>
              <a:ext uri="{FF2B5EF4-FFF2-40B4-BE49-F238E27FC236}">
                <a16:creationId xmlns:a16="http://schemas.microsoft.com/office/drawing/2014/main" id="{65BCE216-73B0-46DF-AA76-4381630F77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dirty="0">
              <a:solidFill>
                <a:prstClr val="black">
                  <a:tint val="75000"/>
                </a:prstClr>
              </a:solidFill>
            </a:endParaRPr>
          </a:p>
        </p:txBody>
      </p:sp>
      <p:sp>
        <p:nvSpPr>
          <p:cNvPr id="6" name="Slide Number Placeholder 5">
            <a:extLst>
              <a:ext uri="{FF2B5EF4-FFF2-40B4-BE49-F238E27FC236}">
                <a16:creationId xmlns:a16="http://schemas.microsoft.com/office/drawing/2014/main" id="{D436735B-4AB7-4F44-BF85-D21B877A2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055DF-D3D3-433C-A320-6C269686F61D}" type="slidenum">
              <a:rPr lang="en-ZA" smtClean="0">
                <a:solidFill>
                  <a:prstClr val="black">
                    <a:tint val="75000"/>
                  </a:prstClr>
                </a:solidFill>
              </a:rPr>
              <a:pPr/>
              <a:t>‹#›</a:t>
            </a:fld>
            <a:endParaRPr lang="en-ZA" dirty="0">
              <a:solidFill>
                <a:prstClr val="black">
                  <a:tint val="75000"/>
                </a:prstClr>
              </a:solidFill>
            </a:endParaRPr>
          </a:p>
        </p:txBody>
      </p:sp>
    </p:spTree>
    <p:extLst>
      <p:ext uri="{BB962C8B-B14F-4D97-AF65-F5344CB8AC3E}">
        <p14:creationId xmlns:p14="http://schemas.microsoft.com/office/powerpoint/2010/main" val="2979169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6.gif"/><Relationship Id="rId5" Type="http://schemas.microsoft.com/office/2007/relationships/hdphoto" Target="../media/hdphoto2.wdp"/><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122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7.1a   Crime Statistics </a:t>
            </a:r>
            <a:r>
              <a:rPr lang="en-ZA" sz="2200" dirty="0"/>
              <a:t>(1 December 2022 – 20 November 2023)</a:t>
            </a:r>
          </a:p>
        </p:txBody>
      </p:sp>
      <p:sp>
        <p:nvSpPr>
          <p:cNvPr id="5" name="Slide Number Placeholder 3">
            <a:extLst>
              <a:ext uri="{FF2B5EF4-FFF2-40B4-BE49-F238E27FC236}">
                <a16:creationId xmlns:a16="http://schemas.microsoft.com/office/drawing/2014/main" id="{A72B2072-33D0-4E5D-8154-0792098FFB89}"/>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10</a:t>
            </a:fld>
            <a:endParaRPr lang="en-ZA" sz="1000" dirty="0"/>
          </a:p>
        </p:txBody>
      </p:sp>
      <p:graphicFrame>
        <p:nvGraphicFramePr>
          <p:cNvPr id="9" name="Table 8">
            <a:extLst>
              <a:ext uri="{FF2B5EF4-FFF2-40B4-BE49-F238E27FC236}">
                <a16:creationId xmlns:a16="http://schemas.microsoft.com/office/drawing/2014/main" id="{3523673F-4C03-C78D-FCF6-BD99F64C6D9E}"/>
              </a:ext>
            </a:extLst>
          </p:cNvPr>
          <p:cNvGraphicFramePr>
            <a:graphicFrameLocks noGrp="1"/>
          </p:cNvGraphicFramePr>
          <p:nvPr>
            <p:extLst>
              <p:ext uri="{D42A27DB-BD31-4B8C-83A1-F6EECF244321}">
                <p14:modId xmlns:p14="http://schemas.microsoft.com/office/powerpoint/2010/main" val="1990873881"/>
              </p:ext>
            </p:extLst>
          </p:nvPr>
        </p:nvGraphicFramePr>
        <p:xfrm>
          <a:off x="6279274" y="1352585"/>
          <a:ext cx="5257800" cy="4895215"/>
        </p:xfrm>
        <a:graphic>
          <a:graphicData uri="http://schemas.openxmlformats.org/drawingml/2006/table">
            <a:tbl>
              <a:tblPr firstRow="1" firstCol="1" bandRow="1"/>
              <a:tblGrid>
                <a:gridCol w="5257800">
                  <a:extLst>
                    <a:ext uri="{9D8B030D-6E8A-4147-A177-3AD203B41FA5}">
                      <a16:colId xmlns:a16="http://schemas.microsoft.com/office/drawing/2014/main" val="36359124"/>
                    </a:ext>
                  </a:extLst>
                </a:gridCol>
              </a:tblGrid>
              <a:tr h="4351338">
                <a:tc>
                  <a:txBody>
                    <a:bodyPr/>
                    <a:lstStyle/>
                    <a:p>
                      <a:pPr marL="342900" indent="-342900">
                        <a:lnSpc>
                          <a:spcPct val="150000"/>
                        </a:lnSpc>
                        <a:spcAft>
                          <a:spcPts val="0"/>
                        </a:spcAft>
                        <a:buClr>
                          <a:srgbClr val="3366FF"/>
                        </a:buClr>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Crime remains very low, with Beach Crime being the main challenge.</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spcAft>
                          <a:spcPts val="0"/>
                        </a:spcAft>
                        <a:buClr>
                          <a:srgbClr val="3366FF"/>
                        </a:buClr>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Extensive camera network that is monitored and linked direct to the patrollers is a key factor in the success.</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spcAft>
                          <a:spcPts val="0"/>
                        </a:spcAft>
                        <a:buClr>
                          <a:srgbClr val="3366FF"/>
                        </a:buClr>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Cameras ready for 6-year lifecycle replacement; with sufficient funds saved</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spcAft>
                          <a:spcPts val="0"/>
                        </a:spcAft>
                        <a:buClr>
                          <a:srgbClr val="3366FF"/>
                        </a:buClr>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Budget inclusive of CPI increases to save for 2029 lifecycle replacement to give a further 5-years (to 2034)</a:t>
                      </a:r>
                      <a:endParaRPr lang="en-ZA" sz="1800" dirty="0">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50000"/>
                        </a:lnSpc>
                        <a:spcAft>
                          <a:spcPts val="0"/>
                        </a:spcAft>
                        <a:buClr>
                          <a:srgbClr val="3366FF"/>
                        </a:buClr>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Arial" panose="020B0604020202020204" pitchFamily="34" charset="0"/>
                        </a:rPr>
                        <a:t>New entrance hut a 2024 priority and needs significant donations</a:t>
                      </a:r>
                      <a:endParaRPr lang="en-ZA" sz="1800" dirty="0">
                        <a:effectLst/>
                        <a:latin typeface="Calibri" panose="020F0502020204030204" pitchFamily="34" charset="0"/>
                        <a:ea typeface="Calibri" panose="020F0502020204030204" pitchFamily="34" charset="0"/>
                        <a:cs typeface="Arial" panose="020B0604020202020204" pitchFamily="34" charset="0"/>
                      </a:endParaRPr>
                    </a:p>
                  </a:txBody>
                  <a:tcPr marL="50657" marR="50657" marT="0" marB="0">
                    <a:lnL>
                      <a:noFill/>
                    </a:lnL>
                    <a:lnR>
                      <a:noFill/>
                    </a:lnR>
                    <a:lnT>
                      <a:noFill/>
                    </a:lnT>
                    <a:lnB>
                      <a:noFill/>
                    </a:lnB>
                  </a:tcPr>
                </a:tc>
                <a:extLst>
                  <a:ext uri="{0D108BD9-81ED-4DB2-BD59-A6C34878D82A}">
                    <a16:rowId xmlns:a16="http://schemas.microsoft.com/office/drawing/2014/main" val="1476320849"/>
                  </a:ext>
                </a:extLst>
              </a:tr>
            </a:tbl>
          </a:graphicData>
        </a:graphic>
      </p:graphicFrame>
      <p:pic>
        <p:nvPicPr>
          <p:cNvPr id="10" name="Picture 9">
            <a:extLst>
              <a:ext uri="{FF2B5EF4-FFF2-40B4-BE49-F238E27FC236}">
                <a16:creationId xmlns:a16="http://schemas.microsoft.com/office/drawing/2014/main" id="{61C7058D-A0D5-F4E6-EC8A-C951C1C20E05}"/>
              </a:ext>
            </a:extLst>
          </p:cNvPr>
          <p:cNvPicPr>
            <a:picLocks noChangeAspect="1"/>
          </p:cNvPicPr>
          <p:nvPr/>
        </p:nvPicPr>
        <p:blipFill>
          <a:blip r:embed="rId2"/>
          <a:stretch>
            <a:fillRect/>
          </a:stretch>
        </p:blipFill>
        <p:spPr>
          <a:xfrm>
            <a:off x="341045" y="1990095"/>
            <a:ext cx="5688330" cy="4053840"/>
          </a:xfrm>
          <a:prstGeom prst="rect">
            <a:avLst/>
          </a:prstGeom>
        </p:spPr>
      </p:pic>
      <p:sp>
        <p:nvSpPr>
          <p:cNvPr id="12" name="TextBox 11">
            <a:extLst>
              <a:ext uri="{FF2B5EF4-FFF2-40B4-BE49-F238E27FC236}">
                <a16:creationId xmlns:a16="http://schemas.microsoft.com/office/drawing/2014/main" id="{29D46BAC-7F62-5008-8F8B-16BF093566AF}"/>
              </a:ext>
            </a:extLst>
          </p:cNvPr>
          <p:cNvSpPr txBox="1"/>
          <p:nvPr/>
        </p:nvSpPr>
        <p:spPr>
          <a:xfrm>
            <a:off x="3399811" y="6278223"/>
            <a:ext cx="7695372" cy="382092"/>
          </a:xfrm>
          <a:prstGeom prst="rect">
            <a:avLst/>
          </a:prstGeom>
          <a:noFill/>
        </p:spPr>
        <p:txBody>
          <a:bodyPr wrap="square">
            <a:spAutoFit/>
          </a:bodyPr>
          <a:lstStyle/>
          <a:p>
            <a:pPr marL="457200" algn="r">
              <a:lnSpc>
                <a:spcPct val="150000"/>
              </a:lnSpc>
              <a:spcAft>
                <a:spcPts val="1920"/>
              </a:spcAft>
            </a:pPr>
            <a:r>
              <a:rPr lang="en-US" sz="1400" i="1" dirty="0">
                <a:solidFill>
                  <a:srgbClr val="FF0000"/>
                </a:solidFill>
                <a:effectLst/>
                <a:latin typeface="Calibri" panose="020F0502020204030204" pitchFamily="34" charset="0"/>
                <a:ea typeface="Calibri" panose="020F0502020204030204" pitchFamily="34" charset="0"/>
                <a:cs typeface="Arial" panose="020B0604020202020204" pitchFamily="34" charset="0"/>
              </a:rPr>
              <a:t>…but we need to maintain &amp; test </a:t>
            </a:r>
            <a:r>
              <a:rPr lang="en-US" sz="1400" i="1"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t>Home Alarms</a:t>
            </a:r>
            <a:r>
              <a:rPr lang="en-US" sz="1400" i="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&amp; lock our gates / doors</a:t>
            </a:r>
            <a:endParaRPr lang="en-ZA" sz="1400" i="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711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7.1b   Crime Incidents </a:t>
            </a:r>
            <a:r>
              <a:rPr lang="en-ZA" sz="2200" dirty="0"/>
              <a:t>(1 December 2022 – 20 November 2023)</a:t>
            </a:r>
          </a:p>
        </p:txBody>
      </p:sp>
      <p:sp>
        <p:nvSpPr>
          <p:cNvPr id="5" name="Slide Number Placeholder 3">
            <a:extLst>
              <a:ext uri="{FF2B5EF4-FFF2-40B4-BE49-F238E27FC236}">
                <a16:creationId xmlns:a16="http://schemas.microsoft.com/office/drawing/2014/main" id="{A72B2072-33D0-4E5D-8154-0792098FFB89}"/>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11</a:t>
            </a:fld>
            <a:endParaRPr lang="en-ZA" sz="1000" dirty="0"/>
          </a:p>
        </p:txBody>
      </p:sp>
      <p:graphicFrame>
        <p:nvGraphicFramePr>
          <p:cNvPr id="4" name="Table 3">
            <a:extLst>
              <a:ext uri="{FF2B5EF4-FFF2-40B4-BE49-F238E27FC236}">
                <a16:creationId xmlns:a16="http://schemas.microsoft.com/office/drawing/2014/main" id="{24047134-2233-6428-A748-66E02D9BC73F}"/>
              </a:ext>
            </a:extLst>
          </p:cNvPr>
          <p:cNvGraphicFramePr>
            <a:graphicFrameLocks noGrp="1"/>
          </p:cNvGraphicFramePr>
          <p:nvPr>
            <p:extLst>
              <p:ext uri="{D42A27DB-BD31-4B8C-83A1-F6EECF244321}">
                <p14:modId xmlns:p14="http://schemas.microsoft.com/office/powerpoint/2010/main" val="2321982269"/>
              </p:ext>
            </p:extLst>
          </p:nvPr>
        </p:nvGraphicFramePr>
        <p:xfrm>
          <a:off x="698853" y="1908313"/>
          <a:ext cx="7351843" cy="4272278"/>
        </p:xfrm>
        <a:graphic>
          <a:graphicData uri="http://schemas.openxmlformats.org/drawingml/2006/table">
            <a:tbl>
              <a:tblPr firstRow="1" firstCol="1" bandRow="1"/>
              <a:tblGrid>
                <a:gridCol w="984114">
                  <a:extLst>
                    <a:ext uri="{9D8B030D-6E8A-4147-A177-3AD203B41FA5}">
                      <a16:colId xmlns:a16="http://schemas.microsoft.com/office/drawing/2014/main" val="1790303909"/>
                    </a:ext>
                  </a:extLst>
                </a:gridCol>
                <a:gridCol w="6367729">
                  <a:extLst>
                    <a:ext uri="{9D8B030D-6E8A-4147-A177-3AD203B41FA5}">
                      <a16:colId xmlns:a16="http://schemas.microsoft.com/office/drawing/2014/main" val="1013175292"/>
                    </a:ext>
                  </a:extLst>
                </a:gridCol>
              </a:tblGrid>
              <a:tr h="449627">
                <a:tc>
                  <a:txBody>
                    <a:bodyPr/>
                    <a:lstStyle/>
                    <a:p>
                      <a:pPr>
                        <a:lnSpc>
                          <a:spcPct val="150000"/>
                        </a:lnSpc>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Dec 22</a:t>
                      </a:r>
                      <a:endParaRPr lang="en-ZA"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Main Beach - bags stolen from beachgoers</a:t>
                      </a:r>
                      <a:endParaRPr lang="en-ZA"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8731473"/>
                  </a:ext>
                </a:extLst>
              </a:tr>
              <a:tr h="449627">
                <a:tc>
                  <a:txBody>
                    <a:bodyPr/>
                    <a:lstStyle/>
                    <a:p>
                      <a:pPr>
                        <a:lnSpc>
                          <a:spcPct val="150000"/>
                        </a:lnSpc>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Dec 22</a:t>
                      </a:r>
                      <a:endParaRPr lang="en-ZA"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Main Beach - bags stolen from beachgoers</a:t>
                      </a:r>
                      <a:endParaRPr lang="en-ZA"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4004361"/>
                  </a:ext>
                </a:extLst>
              </a:tr>
              <a:tr h="449627">
                <a:tc>
                  <a:txBody>
                    <a:bodyPr/>
                    <a:lstStyle/>
                    <a:p>
                      <a:pPr>
                        <a:lnSpc>
                          <a:spcPct val="150000"/>
                        </a:lnSpc>
                        <a:spcAft>
                          <a:spcPts val="0"/>
                        </a:spcAft>
                      </a:pPr>
                      <a:r>
                        <a:rPr lang="en-US" sz="1800">
                          <a:effectLst/>
                          <a:latin typeface="Calibri" panose="020F0502020204030204" pitchFamily="34" charset="0"/>
                          <a:ea typeface="Calibri" panose="020F0502020204030204" pitchFamily="34" charset="0"/>
                          <a:cs typeface="Arial" panose="020B0604020202020204" pitchFamily="34" charset="0"/>
                        </a:rPr>
                        <a:t>Jan 23</a:t>
                      </a:r>
                      <a:endParaRPr lang="en-ZA"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
                        <a:lnSpc>
                          <a:spcPct val="150000"/>
                        </a:lnSpc>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Main Beach - bags stolen from beachgoers</a:t>
                      </a:r>
                      <a:endParaRPr lang="en-ZA"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261736"/>
                  </a:ext>
                </a:extLst>
              </a:tr>
              <a:tr h="539554">
                <a:tc>
                  <a:txBody>
                    <a:bodyPr/>
                    <a:lstStyle/>
                    <a:p>
                      <a:pPr>
                        <a:lnSpc>
                          <a:spcPct val="150000"/>
                        </a:lnSpc>
                        <a:spcAft>
                          <a:spcPts val="0"/>
                        </a:spcAft>
                      </a:pPr>
                      <a:r>
                        <a:rPr lang="en-US" sz="1800">
                          <a:effectLst/>
                          <a:latin typeface="Calibri" panose="020F0502020204030204" pitchFamily="34" charset="0"/>
                          <a:ea typeface="Calibri" panose="020F0502020204030204" pitchFamily="34" charset="0"/>
                          <a:cs typeface="Arial" panose="020B0604020202020204" pitchFamily="34" charset="0"/>
                        </a:rPr>
                        <a:t>Oct 23</a:t>
                      </a:r>
                      <a:endParaRPr lang="en-ZA"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Phone stolen during Halloween 'trick or treating'. Phone recovered the next day</a:t>
                      </a:r>
                      <a:endParaRPr lang="en-ZA"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8087782"/>
                  </a:ext>
                </a:extLst>
              </a:tr>
              <a:tr h="934278">
                <a:tc>
                  <a:txBody>
                    <a:bodyPr/>
                    <a:lstStyle/>
                    <a:p>
                      <a:pPr>
                        <a:lnSpc>
                          <a:spcPct val="150000"/>
                        </a:lnSpc>
                        <a:spcAft>
                          <a:spcPts val="0"/>
                        </a:spcAft>
                      </a:pPr>
                      <a:r>
                        <a:rPr lang="en-US" sz="1800">
                          <a:effectLst/>
                          <a:latin typeface="Calibri" panose="020F0502020204030204" pitchFamily="34" charset="0"/>
                          <a:ea typeface="Calibri" panose="020F0502020204030204" pitchFamily="34" charset="0"/>
                          <a:cs typeface="Arial" panose="020B0604020202020204" pitchFamily="34" charset="0"/>
                        </a:rPr>
                        <a:t>Oct 23</a:t>
                      </a:r>
                      <a:endParaRPr lang="en-ZA"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Man mugged by four men armed with knives near entrance to Llandudno. Made off with phone and money. Only reported days later</a:t>
                      </a:r>
                      <a:endParaRPr lang="en-ZA"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4050495"/>
                  </a:ext>
                </a:extLst>
              </a:tr>
              <a:tr h="951087">
                <a:tc>
                  <a:txBody>
                    <a:bodyPr/>
                    <a:lstStyle/>
                    <a:p>
                      <a:pPr>
                        <a:lnSpc>
                          <a:spcPct val="150000"/>
                        </a:lnSpc>
                        <a:spcAft>
                          <a:spcPts val="0"/>
                        </a:spcAft>
                      </a:pPr>
                      <a:r>
                        <a:rPr lang="en-US" sz="1800">
                          <a:effectLst/>
                          <a:latin typeface="Calibri" panose="020F0502020204030204" pitchFamily="34" charset="0"/>
                          <a:ea typeface="Calibri" panose="020F0502020204030204" pitchFamily="34" charset="0"/>
                          <a:cs typeface="Arial" panose="020B0604020202020204" pitchFamily="34" charset="0"/>
                        </a:rPr>
                        <a:t>Oct 23</a:t>
                      </a:r>
                      <a:endParaRPr lang="en-ZA"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50000"/>
                        </a:lnSpc>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Main Beach - bags stolen from beachgoers but suspects caught in car park due to the actions of the car guards and PPA</a:t>
                      </a:r>
                      <a:endParaRPr lang="en-ZA"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459639"/>
                  </a:ext>
                </a:extLst>
              </a:tr>
            </a:tbl>
          </a:graphicData>
        </a:graphic>
      </p:graphicFrame>
    </p:spTree>
    <p:extLst>
      <p:ext uri="{BB962C8B-B14F-4D97-AF65-F5344CB8AC3E}">
        <p14:creationId xmlns:p14="http://schemas.microsoft.com/office/powerpoint/2010/main" val="415427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7.1c   Security – Details of Existing System</a:t>
            </a:r>
          </a:p>
        </p:txBody>
      </p:sp>
      <p:sp>
        <p:nvSpPr>
          <p:cNvPr id="5" name="Slide Number Placeholder 3">
            <a:extLst>
              <a:ext uri="{FF2B5EF4-FFF2-40B4-BE49-F238E27FC236}">
                <a16:creationId xmlns:a16="http://schemas.microsoft.com/office/drawing/2014/main" id="{A52A3B49-7F9D-4D04-B2C6-EC857BB4CFA2}"/>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12</a:t>
            </a:fld>
            <a:endParaRPr lang="en-ZA" sz="1000" dirty="0"/>
          </a:p>
        </p:txBody>
      </p:sp>
      <p:sp>
        <p:nvSpPr>
          <p:cNvPr id="7" name="Text Placeholder 6">
            <a:extLst>
              <a:ext uri="{FF2B5EF4-FFF2-40B4-BE49-F238E27FC236}">
                <a16:creationId xmlns:a16="http://schemas.microsoft.com/office/drawing/2014/main" id="{EF213758-DD61-384B-A2E1-24CF881EE4A6}"/>
              </a:ext>
            </a:extLst>
          </p:cNvPr>
          <p:cNvSpPr>
            <a:spLocks noGrp="1"/>
          </p:cNvSpPr>
          <p:nvPr>
            <p:ph type="body" sz="quarter" idx="10"/>
          </p:nvPr>
        </p:nvSpPr>
        <p:spPr>
          <a:xfrm>
            <a:off x="593379" y="1452083"/>
            <a:ext cx="11064875" cy="5165360"/>
          </a:xfrm>
        </p:spPr>
        <p:txBody>
          <a:bodyPr>
            <a:noAutofit/>
          </a:bodyPr>
          <a:lstStyle/>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Cameras on Perimeter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w/UPS</a:t>
            </a:r>
            <a:r>
              <a:rPr lang="en-US" sz="2000" dirty="0">
                <a:effectLst/>
                <a:latin typeface="Calibri" panose="020F0502020204030204" pitchFamily="34" charset="0"/>
                <a:ea typeface="Calibri" panose="020F0502020204030204" pitchFamily="34" charset="0"/>
                <a:cs typeface="Arial" panose="020B0604020202020204" pitchFamily="34" charset="0"/>
              </a:rPr>
              <a:t> – </a:t>
            </a:r>
            <a:r>
              <a:rPr lang="en-US" sz="2000" u="sng" dirty="0">
                <a:effectLst/>
                <a:latin typeface="Calibri" panose="020F0502020204030204" pitchFamily="34" charset="0"/>
                <a:ea typeface="Calibri" panose="020F0502020204030204" pitchFamily="34" charset="0"/>
                <a:cs typeface="Arial" panose="020B0604020202020204" pitchFamily="34" charset="0"/>
              </a:rPr>
              <a:t>Thermal</a:t>
            </a:r>
            <a:r>
              <a:rPr lang="en-US" sz="2000" dirty="0">
                <a:effectLst/>
                <a:latin typeface="Calibri" panose="020F0502020204030204" pitchFamily="34" charset="0"/>
                <a:ea typeface="Calibri" panose="020F0502020204030204" pitchFamily="34" charset="0"/>
                <a:cs typeface="Arial" panose="020B0604020202020204" pitchFamily="34" charset="0"/>
              </a:rPr>
              <a:t>;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2 of 3 main already replaced</a:t>
            </a:r>
            <a:r>
              <a:rPr lang="en-US" sz="2000" dirty="0">
                <a:effectLst/>
                <a:latin typeface="Calibri" panose="020F0502020204030204" pitchFamily="34" charset="0"/>
                <a:ea typeface="Calibri" panose="020F0502020204030204" pitchFamily="34" charset="0"/>
                <a:cs typeface="Arial" panose="020B0604020202020204" pitchFamily="34" charset="0"/>
              </a:rPr>
              <a:t>); with Analytics &amp; LPR</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Cameras on Streets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w/UPS</a:t>
            </a:r>
            <a:r>
              <a:rPr lang="en-US" sz="2000" dirty="0">
                <a:effectLst/>
                <a:latin typeface="Calibri" panose="020F0502020204030204" pitchFamily="34" charset="0"/>
                <a:ea typeface="Calibri" panose="020F0502020204030204" pitchFamily="34" charset="0"/>
                <a:cs typeface="Arial" panose="020B0604020202020204" pitchFamily="34" charset="0"/>
              </a:rPr>
              <a:t> – </a:t>
            </a:r>
            <a:r>
              <a:rPr lang="en-US" sz="2000" u="sng" dirty="0">
                <a:effectLst/>
                <a:latin typeface="Calibri" panose="020F0502020204030204" pitchFamily="34" charset="0"/>
                <a:ea typeface="Calibri" panose="020F0502020204030204" pitchFamily="34" charset="0"/>
                <a:cs typeface="Arial" panose="020B0604020202020204" pitchFamily="34" charset="0"/>
              </a:rPr>
              <a:t>Optical</a:t>
            </a:r>
            <a:r>
              <a:rPr lang="en-US" sz="2000" dirty="0">
                <a:effectLst/>
                <a:latin typeface="Calibri" panose="020F0502020204030204" pitchFamily="34" charset="0"/>
                <a:ea typeface="Calibri" panose="020F0502020204030204" pitchFamily="34" charset="0"/>
                <a:cs typeface="Arial" panose="020B0604020202020204" pitchFamily="34" charset="0"/>
              </a:rPr>
              <a:t>; upgrading to new gen </a:t>
            </a:r>
            <a:r>
              <a:rPr lang="en-US" sz="2000" dirty="0" err="1">
                <a:effectLst/>
                <a:latin typeface="Calibri" panose="020F0502020204030204" pitchFamily="34" charset="0"/>
                <a:ea typeface="Calibri" panose="020F0502020204030204" pitchFamily="34" charset="0"/>
                <a:cs typeface="Arial" panose="020B0604020202020204" pitchFamily="34" charset="0"/>
              </a:rPr>
              <a:t>ColorVu</a:t>
            </a:r>
            <a:r>
              <a:rPr lang="en-US" sz="2000" dirty="0">
                <a:effectLst/>
                <a:latin typeface="Calibri" panose="020F0502020204030204" pitchFamily="34" charset="0"/>
                <a:ea typeface="Calibri" panose="020F0502020204030204" pitchFamily="34" charset="0"/>
                <a:cs typeface="Arial" panose="020B0604020202020204" pitchFamily="34" charset="0"/>
              </a:rPr>
              <a:t> (color view at night; more clear)</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Monitoring Off-Site – </a:t>
            </a:r>
            <a:r>
              <a:rPr lang="en-US" sz="2000" u="sng" dirty="0">
                <a:effectLst/>
                <a:latin typeface="Calibri" panose="020F0502020204030204" pitchFamily="34" charset="0"/>
                <a:ea typeface="Calibri" panose="020F0502020204030204" pitchFamily="34" charset="0"/>
                <a:cs typeface="Arial" panose="020B0604020202020204" pitchFamily="34" charset="0"/>
              </a:rPr>
              <a:t>OmniVision</a:t>
            </a:r>
            <a:r>
              <a:rPr lang="en-US" sz="2000" dirty="0">
                <a:effectLst/>
                <a:latin typeface="Calibri" panose="020F0502020204030204" pitchFamily="34" charset="0"/>
                <a:ea typeface="Calibri" panose="020F0502020204030204" pitchFamily="34" charset="0"/>
                <a:cs typeface="Arial" panose="020B0604020202020204" pitchFamily="34" charset="0"/>
              </a:rPr>
              <a:t>; verifies triggers, calls responders to act;</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integration maintenance</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Monitoring On-Site – </a:t>
            </a:r>
            <a:r>
              <a:rPr lang="en-US" sz="2000" u="sng" dirty="0">
                <a:effectLst/>
                <a:latin typeface="Calibri" panose="020F0502020204030204" pitchFamily="34" charset="0"/>
                <a:ea typeface="Calibri" panose="020F0502020204030204" pitchFamily="34" charset="0"/>
                <a:cs typeface="Arial" panose="020B0604020202020204" pitchFamily="34" charset="0"/>
              </a:rPr>
              <a:t>Phone Apps for Responders</a:t>
            </a:r>
            <a:r>
              <a:rPr lang="en-US" sz="2000" dirty="0">
                <a:effectLst/>
                <a:latin typeface="Calibri" panose="020F0502020204030204" pitchFamily="34" charset="0"/>
                <a:ea typeface="Calibri" panose="020F0502020204030204" pitchFamily="34" charset="0"/>
                <a:cs typeface="Arial" panose="020B0604020202020204" pitchFamily="34" charset="0"/>
              </a:rPr>
              <a:t> (vehicles);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alerts audited by LSEC</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Public Space Car – Dedicated LSRA funded </a:t>
            </a:r>
            <a:r>
              <a:rPr lang="en-US" sz="2000" u="sng" dirty="0">
                <a:effectLst/>
                <a:latin typeface="Calibri" panose="020F0502020204030204" pitchFamily="34" charset="0"/>
                <a:ea typeface="Calibri" panose="020F0502020204030204" pitchFamily="34" charset="0"/>
                <a:cs typeface="Arial" panose="020B0604020202020204" pitchFamily="34" charset="0"/>
              </a:rPr>
              <a:t>PPA 24/7</a:t>
            </a:r>
            <a:r>
              <a:rPr lang="en-US" sz="2000" dirty="0">
                <a:effectLst/>
                <a:latin typeface="Calibri" panose="020F0502020204030204" pitchFamily="34" charset="0"/>
                <a:ea typeface="Calibri" panose="020F0502020204030204" pitchFamily="34" charset="0"/>
                <a:cs typeface="Arial" panose="020B0604020202020204" pitchFamily="34" charset="0"/>
              </a:rPr>
              <a:t> (with dog at night);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coordinated by WATCHCON</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Home-Alarm Car – Dedicated private funded vehicles </a:t>
            </a:r>
            <a:r>
              <a:rPr lang="en-US" sz="2000" u="sng" dirty="0">
                <a:effectLst/>
                <a:latin typeface="Calibri" panose="020F0502020204030204" pitchFamily="34" charset="0"/>
                <a:ea typeface="Calibri" panose="020F0502020204030204" pitchFamily="34" charset="0"/>
                <a:cs typeface="Arial" panose="020B0604020202020204" pitchFamily="34" charset="0"/>
              </a:rPr>
              <a:t>PPA &amp; ADT 24/7</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 both with WATCHCON Radio</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Hut at Entrance – 24/7 Indirectly </a:t>
            </a:r>
            <a:r>
              <a:rPr lang="en-US" sz="2000" u="sng" dirty="0">
                <a:effectLst/>
                <a:latin typeface="Calibri" panose="020F0502020204030204" pitchFamily="34" charset="0"/>
                <a:ea typeface="Calibri" panose="020F0502020204030204" pitchFamily="34" charset="0"/>
                <a:cs typeface="Arial" panose="020B0604020202020204" pitchFamily="34" charset="0"/>
              </a:rPr>
              <a:t>privately</a:t>
            </a:r>
            <a:r>
              <a:rPr lang="en-US" sz="2000" dirty="0">
                <a:effectLst/>
                <a:latin typeface="Calibri" panose="020F0502020204030204" pitchFamily="34" charset="0"/>
                <a:ea typeface="Calibri" panose="020F0502020204030204" pitchFamily="34" charset="0"/>
                <a:cs typeface="Arial" panose="020B0604020202020204" pitchFamily="34" charset="0"/>
              </a:rPr>
              <a:t> funded (previously by ADT,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now PPA</a:t>
            </a:r>
            <a:r>
              <a:rPr lang="en-US" sz="2000" dirty="0">
                <a:effectLst/>
                <a:latin typeface="Calibri" panose="020F0502020204030204" pitchFamily="34" charset="0"/>
                <a:ea typeface="Calibri" panose="020F0502020204030204" pitchFamily="34" charset="0"/>
                <a:cs typeface="Arial" panose="020B0604020202020204" pitchFamily="34" charset="0"/>
              </a:rPr>
              <a:t>);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upgrading hut</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Hut at Sandy Bay – 12/7 Indirectly </a:t>
            </a:r>
            <a:r>
              <a:rPr lang="en-US" sz="2000" u="sng" dirty="0">
                <a:effectLst/>
                <a:latin typeface="Calibri" panose="020F0502020204030204" pitchFamily="34" charset="0"/>
                <a:ea typeface="Calibri" panose="020F0502020204030204" pitchFamily="34" charset="0"/>
                <a:cs typeface="Arial" panose="020B0604020202020204" pitchFamily="34" charset="0"/>
              </a:rPr>
              <a:t>privately</a:t>
            </a:r>
            <a:r>
              <a:rPr lang="en-US" sz="2000" dirty="0">
                <a:effectLst/>
                <a:latin typeface="Calibri" panose="020F0502020204030204" pitchFamily="34" charset="0"/>
                <a:ea typeface="Calibri" panose="020F0502020204030204" pitchFamily="34" charset="0"/>
                <a:cs typeface="Arial" panose="020B0604020202020204" pitchFamily="34" charset="0"/>
              </a:rPr>
              <a:t> funded (previously by ADT, now </a:t>
            </a:r>
            <a:r>
              <a:rPr lang="en-US" sz="2000" u="sng" dirty="0">
                <a:effectLst/>
                <a:latin typeface="Calibri" panose="020F0502020204030204" pitchFamily="34" charset="0"/>
                <a:ea typeface="Calibri" panose="020F0502020204030204" pitchFamily="34" charset="0"/>
                <a:cs typeface="Arial" panose="020B0604020202020204" pitchFamily="34" charset="0"/>
              </a:rPr>
              <a:t>PPA</a:t>
            </a:r>
            <a:r>
              <a:rPr lang="en-US" sz="2000" dirty="0">
                <a:effectLst/>
                <a:latin typeface="Calibri" panose="020F0502020204030204" pitchFamily="34" charset="0"/>
                <a:ea typeface="Calibri" panose="020F0502020204030204" pitchFamily="34" charset="0"/>
                <a:cs typeface="Arial" panose="020B0604020202020204" pitchFamily="34" charset="0"/>
              </a:rPr>
              <a:t>); maintaining</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Car Guards – </a:t>
            </a:r>
            <a:r>
              <a:rPr lang="en-US" sz="2000" u="sng" dirty="0">
                <a:effectLst/>
                <a:latin typeface="Calibri" panose="020F0502020204030204" pitchFamily="34" charset="0"/>
                <a:ea typeface="Calibri" panose="020F0502020204030204" pitchFamily="34" charset="0"/>
                <a:cs typeface="Arial" panose="020B0604020202020204" pitchFamily="34" charset="0"/>
              </a:rPr>
              <a:t>Informal arrangement</a:t>
            </a:r>
            <a:r>
              <a:rPr lang="en-US" sz="2000" dirty="0">
                <a:effectLst/>
                <a:latin typeface="Calibri" panose="020F0502020204030204" pitchFamily="34" charset="0"/>
                <a:ea typeface="Calibri" panose="020F0502020204030204" pitchFamily="34" charset="0"/>
                <a:cs typeface="Arial" panose="020B0604020202020204" pitchFamily="34" charset="0"/>
              </a:rPr>
              <a:t>, but coordinated by community volunteer &amp; CCP; </a:t>
            </a: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disciplining</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Bef>
                <a:spcPts val="0"/>
              </a:spcBef>
              <a:spcAft>
                <a:spcPts val="0"/>
              </a:spcAft>
              <a:buClr>
                <a:schemeClr val="tx1">
                  <a:lumMod val="75000"/>
                  <a:lumOff val="25000"/>
                </a:schemeClr>
              </a:buClr>
              <a:buFont typeface="+mj-lt"/>
              <a:buAutoNum type="arabicPeriod"/>
            </a:pP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WATCHON Radio for HBNW Volunteers – Lifesavers, LSEC, CCP, and Hout Bay Neighborhood Watch</a:t>
            </a:r>
            <a:endParaRPr lang="en-ZA"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6687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7.1d   Security – Challenges &amp; Plans</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600358" y="1442446"/>
            <a:ext cx="11319369" cy="4710113"/>
          </a:xfrm>
        </p:spPr>
        <p:txBody>
          <a:bodyPr>
            <a:noAutofit/>
          </a:bodyPr>
          <a:lstStyle/>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Speed – We have to </a:t>
            </a:r>
            <a:r>
              <a:rPr lang="en-US" sz="2000" u="sng" dirty="0">
                <a:effectLst/>
                <a:latin typeface="Calibri" panose="020F0502020204030204" pitchFamily="34" charset="0"/>
                <a:ea typeface="Calibri" panose="020F0502020204030204" pitchFamily="34" charset="0"/>
                <a:cs typeface="Arial" panose="020B0604020202020204" pitchFamily="34" charset="0"/>
              </a:rPr>
              <a:t>catch criminals red-handed</a:t>
            </a:r>
            <a:r>
              <a:rPr lang="en-US" sz="2000" dirty="0">
                <a:effectLst/>
                <a:latin typeface="Calibri" panose="020F0502020204030204" pitchFamily="34" charset="0"/>
                <a:ea typeface="Calibri" panose="020F0502020204030204" pitchFamily="34" charset="0"/>
                <a:cs typeface="Arial" panose="020B0604020202020204" pitchFamily="34" charset="0"/>
              </a:rPr>
              <a:t> or in-chase; so QUICK notification is paramount</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Privates Property – Residents must </a:t>
            </a:r>
            <a:r>
              <a:rPr lang="en-US" sz="2000" u="sng" dirty="0">
                <a:effectLst/>
                <a:latin typeface="Calibri" panose="020F0502020204030204" pitchFamily="34" charset="0"/>
                <a:ea typeface="Calibri" panose="020F0502020204030204" pitchFamily="34" charset="0"/>
                <a:cs typeface="Arial" panose="020B0604020202020204" pitchFamily="34" charset="0"/>
              </a:rPr>
              <a:t>maintain &amp; set alarms</a:t>
            </a:r>
            <a:r>
              <a:rPr lang="en-US" sz="2000" dirty="0">
                <a:effectLst/>
                <a:latin typeface="Calibri" panose="020F0502020204030204" pitchFamily="34" charset="0"/>
                <a:ea typeface="Calibri" panose="020F0502020204030204" pitchFamily="34" charset="0"/>
                <a:cs typeface="Arial" panose="020B0604020202020204" pitchFamily="34" charset="0"/>
              </a:rPr>
              <a:t>; connected to a control room</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Equip Maint – Residents continue to support by </a:t>
            </a:r>
            <a:r>
              <a:rPr lang="en-US" sz="2000" u="sng" dirty="0">
                <a:effectLst/>
                <a:latin typeface="Calibri" panose="020F0502020204030204" pitchFamily="34" charset="0"/>
                <a:ea typeface="Calibri" panose="020F0502020204030204" pitchFamily="34" charset="0"/>
                <a:cs typeface="Arial" panose="020B0604020202020204" pitchFamily="34" charset="0"/>
              </a:rPr>
              <a:t>allowing access to property</a:t>
            </a:r>
            <a:r>
              <a:rPr lang="en-US" sz="2000" dirty="0">
                <a:effectLst/>
                <a:latin typeface="Calibri" panose="020F0502020204030204" pitchFamily="34" charset="0"/>
                <a:ea typeface="Calibri" panose="020F0502020204030204" pitchFamily="34" charset="0"/>
                <a:cs typeface="Arial" panose="020B0604020202020204" pitchFamily="34" charset="0"/>
              </a:rPr>
              <a:t> , trimming, &amp; </a:t>
            </a:r>
            <a:r>
              <a:rPr lang="en-US" sz="2000" u="sng" dirty="0">
                <a:effectLst/>
                <a:latin typeface="Calibri" panose="020F0502020204030204" pitchFamily="34" charset="0"/>
                <a:ea typeface="Calibri" panose="020F0502020204030204" pitchFamily="34" charset="0"/>
                <a:cs typeface="Arial" panose="020B0604020202020204" pitchFamily="34" charset="0"/>
              </a:rPr>
              <a:t>adjustments</a:t>
            </a:r>
            <a:endParaRPr lang="en-ZA" sz="2000" u="sng" dirty="0">
              <a:effectLst/>
              <a:latin typeface="Calibri" panose="020F0502020204030204" pitchFamily="34" charset="0"/>
              <a:ea typeface="Calibri" panose="020F0502020204030204" pitchFamily="34" charset="0"/>
              <a:cs typeface="Arial" panose="020B0604020202020204" pitchFamily="34" charset="0"/>
            </a:endParaRP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Camera Replacement Funds – Lifecycle upgrade ZAR 1.6M; now saving for same in 2029 (ZAR 2.8M) </a:t>
            </a: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Camera Selection – adjustments / trials finishing on 3 new models for </a:t>
            </a:r>
            <a:r>
              <a:rPr lang="en-US" sz="2000" u="sng" dirty="0">
                <a:effectLst/>
                <a:latin typeface="Calibri" panose="020F0502020204030204" pitchFamily="34" charset="0"/>
                <a:ea typeface="Calibri" panose="020F0502020204030204" pitchFamily="34" charset="0"/>
                <a:cs typeface="Arial" panose="020B0604020202020204" pitchFamily="34" charset="0"/>
              </a:rPr>
              <a:t>consistent set-up &amp; maintenance</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Cameras Additional – </a:t>
            </a:r>
            <a:r>
              <a:rPr lang="en-US" sz="2000" u="sng" dirty="0">
                <a:effectLst/>
                <a:latin typeface="Calibri" panose="020F0502020204030204" pitchFamily="34" charset="0"/>
                <a:ea typeface="Calibri" panose="020F0502020204030204" pitchFamily="34" charset="0"/>
                <a:cs typeface="Arial" panose="020B0604020202020204" pitchFamily="34" charset="0"/>
              </a:rPr>
              <a:t>3 x Poles Proposed</a:t>
            </a:r>
            <a:r>
              <a:rPr lang="en-US" sz="2000" dirty="0">
                <a:effectLst/>
                <a:latin typeface="Calibri" panose="020F0502020204030204" pitchFamily="34" charset="0"/>
                <a:ea typeface="Calibri" panose="020F0502020204030204" pitchFamily="34" charset="0"/>
                <a:cs typeface="Arial" panose="020B0604020202020204" pitchFamily="34" charset="0"/>
              </a:rPr>
              <a:t> at: Victoria Road, 1</a:t>
            </a:r>
            <a:r>
              <a:rPr lang="en-US" sz="2000" baseline="30000" dirty="0">
                <a:effectLst/>
                <a:latin typeface="Calibri" panose="020F0502020204030204" pitchFamily="34" charset="0"/>
                <a:ea typeface="Calibri" panose="020F0502020204030204" pitchFamily="34" charset="0"/>
                <a:cs typeface="Arial" panose="020B0604020202020204" pitchFamily="34" charset="0"/>
              </a:rPr>
              <a:t>st</a:t>
            </a:r>
            <a:r>
              <a:rPr lang="en-US" sz="2000" dirty="0">
                <a:effectLst/>
                <a:latin typeface="Calibri" panose="020F0502020204030204" pitchFamily="34" charset="0"/>
                <a:ea typeface="Calibri" panose="020F0502020204030204" pitchFamily="34" charset="0"/>
                <a:cs typeface="Arial" panose="020B0604020202020204" pitchFamily="34" charset="0"/>
              </a:rPr>
              <a:t> Three-Way, and Main Beach Parking</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Coordination – </a:t>
            </a:r>
            <a:r>
              <a:rPr lang="en-US" sz="2000" u="sng" dirty="0">
                <a:effectLst/>
                <a:latin typeface="Calibri" panose="020F0502020204030204" pitchFamily="34" charset="0"/>
                <a:ea typeface="Calibri" panose="020F0502020204030204" pitchFamily="34" charset="0"/>
                <a:cs typeface="Arial" panose="020B0604020202020204" pitchFamily="34" charset="0"/>
              </a:rPr>
              <a:t>addressing ongoing challenges</a:t>
            </a:r>
            <a:r>
              <a:rPr lang="en-US" sz="2000" dirty="0">
                <a:effectLst/>
                <a:latin typeface="Calibri" panose="020F0502020204030204" pitchFamily="34" charset="0"/>
                <a:ea typeface="Calibri" panose="020F0502020204030204" pitchFamily="34" charset="0"/>
                <a:cs typeface="Arial" panose="020B0604020202020204" pitchFamily="34" charset="0"/>
              </a:rPr>
              <a:t> between service providers via WATCHON</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Car Guard Discipline – residents must </a:t>
            </a:r>
            <a:r>
              <a:rPr lang="en-US" sz="2000" u="sng" dirty="0">
                <a:effectLst/>
                <a:latin typeface="Calibri" panose="020F0502020204030204" pitchFamily="34" charset="0"/>
                <a:ea typeface="Calibri" panose="020F0502020204030204" pitchFamily="34" charset="0"/>
                <a:cs typeface="Arial" panose="020B0604020202020204" pitchFamily="34" charset="0"/>
              </a:rPr>
              <a:t>report to WATCHON</a:t>
            </a:r>
            <a:r>
              <a:rPr lang="en-US" sz="2000" dirty="0">
                <a:effectLst/>
                <a:latin typeface="Calibri" panose="020F0502020204030204" pitchFamily="34" charset="0"/>
                <a:ea typeface="Calibri" panose="020F0502020204030204" pitchFamily="34" charset="0"/>
                <a:cs typeface="Arial" panose="020B0604020202020204" pitchFamily="34" charset="0"/>
              </a:rPr>
              <a:t>; who will follow-up with volunteer</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Beach Parking - residents must get </a:t>
            </a:r>
            <a:r>
              <a:rPr lang="en-US" sz="2000" u="sng" dirty="0">
                <a:effectLst/>
                <a:latin typeface="Calibri" panose="020F0502020204030204" pitchFamily="34" charset="0"/>
                <a:ea typeface="Calibri" panose="020F0502020204030204" pitchFamily="34" charset="0"/>
                <a:cs typeface="Arial" panose="020B0604020202020204" pitchFamily="34" charset="0"/>
              </a:rPr>
              <a:t>case number from </a:t>
            </a:r>
            <a:r>
              <a:rPr lang="en-US" sz="2000" u="sng" dirty="0" err="1">
                <a:effectLst/>
                <a:latin typeface="Calibri" panose="020F0502020204030204" pitchFamily="34" charset="0"/>
                <a:ea typeface="Calibri" panose="020F0502020204030204" pitchFamily="34" charset="0"/>
                <a:cs typeface="Arial" panose="020B0604020202020204" pitchFamily="34" charset="0"/>
              </a:rPr>
              <a:t>CoCT</a:t>
            </a:r>
            <a:r>
              <a:rPr lang="en-US" sz="2000" dirty="0">
                <a:effectLst/>
                <a:latin typeface="Calibri" panose="020F0502020204030204" pitchFamily="34" charset="0"/>
                <a:ea typeface="Calibri" panose="020F0502020204030204" pitchFamily="34" charset="0"/>
                <a:cs typeface="Arial" panose="020B0604020202020204" pitchFamily="34" charset="0"/>
              </a:rPr>
              <a:t> website and post on group for stats</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400050" lvl="0" indent="-400050">
              <a:lnSpc>
                <a:spcPct val="150000"/>
              </a:lnSpc>
              <a:spcBef>
                <a:spcPts val="0"/>
              </a:spcBef>
              <a:spcAft>
                <a:spcPts val="0"/>
              </a:spcAft>
              <a:buClr>
                <a:schemeClr val="tx1">
                  <a:lumMod val="65000"/>
                  <a:lumOff val="35000"/>
                </a:schemeClr>
              </a:buClr>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Party Houses – residents must get </a:t>
            </a:r>
            <a:r>
              <a:rPr lang="en-US" sz="2000" u="sng" dirty="0">
                <a:effectLst/>
                <a:latin typeface="Calibri" panose="020F0502020204030204" pitchFamily="34" charset="0"/>
                <a:ea typeface="Calibri" panose="020F0502020204030204" pitchFamily="34" charset="0"/>
                <a:cs typeface="Arial" panose="020B0604020202020204" pitchFamily="34" charset="0"/>
              </a:rPr>
              <a:t>case number from </a:t>
            </a:r>
            <a:r>
              <a:rPr lang="en-US" sz="2000" u="sng" dirty="0" err="1">
                <a:effectLst/>
                <a:latin typeface="Calibri" panose="020F0502020204030204" pitchFamily="34" charset="0"/>
                <a:ea typeface="Calibri" panose="020F0502020204030204" pitchFamily="34" charset="0"/>
                <a:cs typeface="Arial" panose="020B0604020202020204" pitchFamily="34" charset="0"/>
              </a:rPr>
              <a:t>CoCT</a:t>
            </a:r>
            <a:r>
              <a:rPr lang="en-US" sz="2000" dirty="0">
                <a:effectLst/>
                <a:latin typeface="Calibri" panose="020F0502020204030204" pitchFamily="34" charset="0"/>
                <a:ea typeface="Calibri" panose="020F0502020204030204" pitchFamily="34" charset="0"/>
                <a:cs typeface="Arial" panose="020B0604020202020204" pitchFamily="34" charset="0"/>
              </a:rPr>
              <a:t> website and post on group for stats </a:t>
            </a:r>
            <a:endParaRPr lang="en-ZA"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Slide Number Placeholder 3">
            <a:extLst>
              <a:ext uri="{FF2B5EF4-FFF2-40B4-BE49-F238E27FC236}">
                <a16:creationId xmlns:a16="http://schemas.microsoft.com/office/drawing/2014/main" id="{E49D5F83-E424-47D5-8A28-F253BE52BE90}"/>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13</a:t>
            </a:fld>
            <a:endParaRPr lang="en-ZA" sz="1000" dirty="0"/>
          </a:p>
        </p:txBody>
      </p:sp>
    </p:spTree>
    <p:extLst>
      <p:ext uri="{BB962C8B-B14F-4D97-AF65-F5344CB8AC3E}">
        <p14:creationId xmlns:p14="http://schemas.microsoft.com/office/powerpoint/2010/main" val="3980869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p:txBody>
          <a:bodyPr>
            <a:normAutofit/>
          </a:bodyPr>
          <a:lstStyle/>
          <a:p>
            <a:pPr marL="0" indent="0">
              <a:lnSpc>
                <a:spcPct val="150000"/>
              </a:lnSpc>
              <a:buNone/>
            </a:pPr>
            <a:endParaRPr lang="en-ZA" sz="2000" dirty="0"/>
          </a:p>
          <a:p>
            <a:pPr marL="514350" indent="-514350">
              <a:lnSpc>
                <a:spcPct val="150000"/>
              </a:lnSpc>
              <a:buAutoNum type="alphaUcPeriod"/>
            </a:pPr>
            <a:endParaRPr lang="en-ZA" sz="2000" dirty="0"/>
          </a:p>
          <a:p>
            <a:pPr marL="0" indent="0">
              <a:lnSpc>
                <a:spcPct val="150000"/>
              </a:lnSpc>
              <a:buNone/>
            </a:pPr>
            <a:endParaRPr lang="en-ZA" sz="2600" dirty="0"/>
          </a:p>
        </p:txBody>
      </p:sp>
      <p:sp>
        <p:nvSpPr>
          <p:cNvPr id="8" name="Slide Number Placeholder 3">
            <a:extLst>
              <a:ext uri="{FF2B5EF4-FFF2-40B4-BE49-F238E27FC236}">
                <a16:creationId xmlns:a16="http://schemas.microsoft.com/office/drawing/2014/main" id="{E49D5F83-E424-47D5-8A28-F253BE52BE90}"/>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14</a:t>
            </a:fld>
            <a:endParaRPr lang="en-ZA" sz="1000" dirty="0"/>
          </a:p>
        </p:txBody>
      </p:sp>
      <p:sp>
        <p:nvSpPr>
          <p:cNvPr id="4" name="Rectangle 3">
            <a:extLst>
              <a:ext uri="{FF2B5EF4-FFF2-40B4-BE49-F238E27FC236}">
                <a16:creationId xmlns:a16="http://schemas.microsoft.com/office/drawing/2014/main" id="{D34D8DED-5D81-5E4D-AAF4-782FAA3DA240}"/>
              </a:ext>
            </a:extLst>
          </p:cNvPr>
          <p:cNvSpPr/>
          <p:nvPr/>
        </p:nvSpPr>
        <p:spPr>
          <a:xfrm>
            <a:off x="587097" y="1358751"/>
            <a:ext cx="10850880" cy="5122941"/>
          </a:xfrm>
          <a:prstGeom prst="rect">
            <a:avLst/>
          </a:prstGeom>
        </p:spPr>
        <p:txBody>
          <a:bodyPr wrap="square">
            <a:spAutoFit/>
          </a:bodyPr>
          <a:lstStyle/>
          <a:p>
            <a:pPr marL="342900" lvl="0" indent="-342900">
              <a:lnSpc>
                <a:spcPct val="150000"/>
              </a:lnSpc>
              <a:buFont typeface="+mj-lt"/>
              <a:buAutoNum type="arabicPeriod"/>
            </a:pPr>
            <a:r>
              <a:rPr lang="en-US" sz="2000" dirty="0">
                <a:solidFill>
                  <a:srgbClr val="0070C0"/>
                </a:solidFill>
                <a:effectLst/>
                <a:latin typeface="Calibri" panose="020F0502020204030204" pitchFamily="34" charset="0"/>
                <a:ea typeface="Calibri" panose="020F0502020204030204" pitchFamily="34" charset="0"/>
                <a:cs typeface="Arial" panose="020B0604020202020204" pitchFamily="34" charset="0"/>
              </a:rPr>
              <a:t>Upgrade Desired – to make something we can be proud-of, long-lasting, and multi-purpose</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LSRA Lease of Land - Initial approvals granted; community keeps control regardless of contractor</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Building Approvals – Submitted &amp; underway, going well; estimated to be done by 31MAR24</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Construction – Hope to start immediately thereafter for 2-months; estimated done by 31MAY24</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Usage - Also for: Landscaping contractor tools, radio chargers, and toilets</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Cost - ZAR 800,000 estimated; with further competitive / more-detailed quotes pending</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Fund with Donations - Several already committed; </a:t>
            </a:r>
            <a:r>
              <a:rPr lang="en-US" sz="2000" dirty="0">
                <a:latin typeface="Calibri" panose="020F0502020204030204" pitchFamily="34" charset="0"/>
                <a:ea typeface="Calibri" panose="020F0502020204030204" pitchFamily="34" charset="0"/>
                <a:cs typeface="Arial" panose="020B0604020202020204" pitchFamily="34" charset="0"/>
              </a:rPr>
              <a:t>propose to add Appreciation Plaque</a:t>
            </a:r>
          </a:p>
          <a:p>
            <a:pPr marL="342900" lvl="0" indent="-342900">
              <a:lnSpc>
                <a:spcPct val="150000"/>
              </a:lnSpc>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LSRA Funding for Huts – was not approved in prior budgets; and quick build would require financing with significant jump in Levies over 5-years (from 6.5% to 7.5%); therefore Donations are preferred</a:t>
            </a:r>
            <a:endParaRPr lang="en-ZA" sz="20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50000"/>
              </a:lnSpc>
              <a:spcAft>
                <a:spcPts val="800"/>
              </a:spcAft>
              <a:buFont typeface="+mj-lt"/>
              <a:buAutoNum type="arabicPeriod"/>
            </a:pPr>
            <a:r>
              <a:rPr lang="en-US" sz="2000" dirty="0">
                <a:effectLst/>
                <a:latin typeface="Calibri" panose="020F0502020204030204" pitchFamily="34" charset="0"/>
                <a:ea typeface="Calibri" panose="020F0502020204030204" pitchFamily="34" charset="0"/>
                <a:cs typeface="Arial" panose="020B0604020202020204" pitchFamily="34" charset="0"/>
              </a:rPr>
              <a:t>Contingency – if we fail to raise sufficient funds; we will have to utilize some of the saving for the 2029 camera replacement &amp; 2024 expansion; to be reviewed and approved in a re-vote.</a:t>
            </a:r>
            <a:endParaRPr lang="en-ZA" sz="20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0" name="Title 1">
            <a:extLst>
              <a:ext uri="{FF2B5EF4-FFF2-40B4-BE49-F238E27FC236}">
                <a16:creationId xmlns:a16="http://schemas.microsoft.com/office/drawing/2014/main" id="{D20FEE11-4089-0840-0BA5-B0C933E8EF1C}"/>
              </a:ext>
            </a:extLst>
          </p:cNvPr>
          <p:cNvSpPr txBox="1">
            <a:spLocks/>
          </p:cNvSpPr>
          <p:nvPr/>
        </p:nvSpPr>
        <p:spPr>
          <a:xfrm>
            <a:off x="579600" y="471600"/>
            <a:ext cx="10515600" cy="831274"/>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000" kern="1200">
                <a:solidFill>
                  <a:schemeClr val="tx1"/>
                </a:solidFill>
                <a:latin typeface="+mj-lt"/>
                <a:ea typeface="+mj-ea"/>
                <a:cs typeface="+mj-cs"/>
              </a:defRPr>
            </a:lvl1pPr>
          </a:lstStyle>
          <a:p>
            <a:r>
              <a:rPr lang="en-ZA" dirty="0"/>
              <a:t>7.1e   Security – Entrance Hut</a:t>
            </a:r>
          </a:p>
        </p:txBody>
      </p:sp>
    </p:spTree>
    <p:extLst>
      <p:ext uri="{BB962C8B-B14F-4D97-AF65-F5344CB8AC3E}">
        <p14:creationId xmlns:p14="http://schemas.microsoft.com/office/powerpoint/2010/main" val="1690162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p:txBody>
          <a:bodyPr>
            <a:normAutofit/>
          </a:bodyPr>
          <a:lstStyle/>
          <a:p>
            <a:pPr marL="0" indent="0">
              <a:lnSpc>
                <a:spcPct val="150000"/>
              </a:lnSpc>
              <a:buNone/>
            </a:pPr>
            <a:endParaRPr lang="en-ZA" sz="2000" dirty="0"/>
          </a:p>
          <a:p>
            <a:pPr marL="514350" indent="-514350">
              <a:lnSpc>
                <a:spcPct val="150000"/>
              </a:lnSpc>
              <a:buAutoNum type="alphaUcPeriod"/>
            </a:pPr>
            <a:endParaRPr lang="en-ZA" sz="2000" dirty="0"/>
          </a:p>
          <a:p>
            <a:pPr marL="0" indent="0">
              <a:lnSpc>
                <a:spcPct val="150000"/>
              </a:lnSpc>
              <a:buNone/>
            </a:pPr>
            <a:endParaRPr lang="en-ZA" sz="2600" dirty="0"/>
          </a:p>
        </p:txBody>
      </p:sp>
      <p:sp>
        <p:nvSpPr>
          <p:cNvPr id="8" name="Slide Number Placeholder 3">
            <a:extLst>
              <a:ext uri="{FF2B5EF4-FFF2-40B4-BE49-F238E27FC236}">
                <a16:creationId xmlns:a16="http://schemas.microsoft.com/office/drawing/2014/main" id="{E49D5F83-E424-47D5-8A28-F253BE52BE90}"/>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15</a:t>
            </a:fld>
            <a:endParaRPr lang="en-ZA" sz="1000" dirty="0"/>
          </a:p>
        </p:txBody>
      </p:sp>
      <p:sp>
        <p:nvSpPr>
          <p:cNvPr id="6" name="Rectangle 5">
            <a:extLst>
              <a:ext uri="{FF2B5EF4-FFF2-40B4-BE49-F238E27FC236}">
                <a16:creationId xmlns:a16="http://schemas.microsoft.com/office/drawing/2014/main" id="{7EFC0D36-F1AA-D1A7-64E4-E5C735106439}"/>
              </a:ext>
            </a:extLst>
          </p:cNvPr>
          <p:cNvSpPr/>
          <p:nvPr/>
        </p:nvSpPr>
        <p:spPr>
          <a:xfrm>
            <a:off x="0" y="0"/>
            <a:ext cx="12192000" cy="685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4" name="Picture 3">
            <a:extLst>
              <a:ext uri="{FF2B5EF4-FFF2-40B4-BE49-F238E27FC236}">
                <a16:creationId xmlns:a16="http://schemas.microsoft.com/office/drawing/2014/main" id="{60238A86-91A8-F9AA-8C32-3D7A9414130D}"/>
              </a:ext>
            </a:extLst>
          </p:cNvPr>
          <p:cNvPicPr>
            <a:picLocks noChangeAspect="1"/>
          </p:cNvPicPr>
          <p:nvPr/>
        </p:nvPicPr>
        <p:blipFill>
          <a:blip r:embed="rId2"/>
          <a:stretch>
            <a:fillRect/>
          </a:stretch>
        </p:blipFill>
        <p:spPr>
          <a:xfrm>
            <a:off x="1703538" y="823809"/>
            <a:ext cx="8628038" cy="5210382"/>
          </a:xfrm>
          <a:prstGeom prst="rect">
            <a:avLst/>
          </a:prstGeom>
          <a:ln>
            <a:noFill/>
          </a:ln>
          <a:effectLst>
            <a:softEdge rad="112500"/>
          </a:effectLst>
        </p:spPr>
      </p:pic>
    </p:spTree>
    <p:extLst>
      <p:ext uri="{BB962C8B-B14F-4D97-AF65-F5344CB8AC3E}">
        <p14:creationId xmlns:p14="http://schemas.microsoft.com/office/powerpoint/2010/main" val="1867310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7.2   Environment </a:t>
            </a:r>
            <a:r>
              <a:rPr lang="en-ZA" sz="2800" i="1" dirty="0"/>
              <a:t>– Environmental Report 2023</a:t>
            </a:r>
          </a:p>
        </p:txBody>
      </p:sp>
      <p:sp>
        <p:nvSpPr>
          <p:cNvPr id="3" name="TextBox 2">
            <a:extLst>
              <a:ext uri="{FF2B5EF4-FFF2-40B4-BE49-F238E27FC236}">
                <a16:creationId xmlns:a16="http://schemas.microsoft.com/office/drawing/2014/main" id="{A6BAED8E-71A7-4CA7-B9D6-15A92E8BF3DB}"/>
              </a:ext>
            </a:extLst>
          </p:cNvPr>
          <p:cNvSpPr txBox="1"/>
          <p:nvPr/>
        </p:nvSpPr>
        <p:spPr>
          <a:xfrm>
            <a:off x="836024" y="5621834"/>
            <a:ext cx="6853645" cy="400110"/>
          </a:xfrm>
          <a:prstGeom prst="rect">
            <a:avLst/>
          </a:prstGeom>
          <a:noFill/>
        </p:spPr>
        <p:txBody>
          <a:bodyPr wrap="square" rtlCol="0">
            <a:spAutoFit/>
          </a:bodyPr>
          <a:lstStyle/>
          <a:p>
            <a:r>
              <a:rPr lang="en-ZA" sz="2000" dirty="0"/>
              <a:t>Presented by Jonathan Crowther</a:t>
            </a:r>
            <a:endParaRPr lang="en-ZA" sz="1600" i="1" dirty="0"/>
          </a:p>
        </p:txBody>
      </p:sp>
    </p:spTree>
    <p:extLst>
      <p:ext uri="{BB962C8B-B14F-4D97-AF65-F5344CB8AC3E}">
        <p14:creationId xmlns:p14="http://schemas.microsoft.com/office/powerpoint/2010/main" val="3526166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780AF84-99D5-454E-908F-31A25259BF8F}"/>
              </a:ext>
            </a:extLst>
          </p:cNvPr>
          <p:cNvPicPr>
            <a:picLocks noChangeAspect="1"/>
          </p:cNvPicPr>
          <p:nvPr/>
        </p:nvPicPr>
        <p:blipFill rotWithShape="1">
          <a:blip r:embed="rId3">
            <a:extLst>
              <a:ext uri="{28A0092B-C50C-407E-A947-70E740481C1C}">
                <a14:useLocalDpi xmlns:a14="http://schemas.microsoft.com/office/drawing/2010/main" val="0"/>
              </a:ext>
            </a:extLst>
          </a:blip>
          <a:srcRect l="24055" t="9091" r="37592"/>
          <a:stretch/>
        </p:blipFill>
        <p:spPr>
          <a:xfrm rot="5400000">
            <a:off x="2664667" y="-2669008"/>
            <a:ext cx="6858000" cy="12192000"/>
          </a:xfrm>
          <a:prstGeom prst="rect">
            <a:avLst/>
          </a:prstGeom>
        </p:spPr>
      </p:pic>
      <p:sp>
        <p:nvSpPr>
          <p:cNvPr id="36" name="Freeform: Shape 3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Freeform: Shape 3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8B774E-CCE4-495E-B7AB-C5ABFFD94D53}"/>
              </a:ext>
            </a:extLst>
          </p:cNvPr>
          <p:cNvSpPr>
            <a:spLocks noGrp="1"/>
          </p:cNvSpPr>
          <p:nvPr>
            <p:ph type="title"/>
          </p:nvPr>
        </p:nvSpPr>
        <p:spPr>
          <a:xfrm>
            <a:off x="750242" y="632990"/>
            <a:ext cx="5040958" cy="1043409"/>
          </a:xfrm>
        </p:spPr>
        <p:txBody>
          <a:bodyPr vert="horz" lIns="91440" tIns="45720" rIns="91440" bIns="45720" rtlCol="0" anchor="ctr">
            <a:noAutofit/>
          </a:bodyPr>
          <a:lstStyle/>
          <a:p>
            <a:r>
              <a:rPr lang="en-US" sz="3600" dirty="0">
                <a:solidFill>
                  <a:srgbClr val="3C8AC0"/>
                </a:solidFill>
              </a:rPr>
              <a:t>Llandudno SRA </a:t>
            </a:r>
            <a:br>
              <a:rPr lang="en-US" sz="3600" dirty="0">
                <a:solidFill>
                  <a:srgbClr val="3C8AC0"/>
                </a:solidFill>
              </a:rPr>
            </a:br>
            <a:r>
              <a:rPr lang="en-US" sz="3600" dirty="0">
                <a:solidFill>
                  <a:srgbClr val="3C8AC0"/>
                </a:solidFill>
              </a:rPr>
              <a:t>Environmental Report 2023</a:t>
            </a:r>
          </a:p>
        </p:txBody>
      </p:sp>
      <p:sp>
        <p:nvSpPr>
          <p:cNvPr id="3" name="Text Placeholder 2">
            <a:extLst>
              <a:ext uri="{FF2B5EF4-FFF2-40B4-BE49-F238E27FC236}">
                <a16:creationId xmlns:a16="http://schemas.microsoft.com/office/drawing/2014/main" id="{04975CB6-BC1A-4CE3-B4AE-79651FB42515}"/>
              </a:ext>
            </a:extLst>
          </p:cNvPr>
          <p:cNvSpPr>
            <a:spLocks noGrp="1"/>
          </p:cNvSpPr>
          <p:nvPr>
            <p:ph type="body" sz="quarter" idx="10"/>
          </p:nvPr>
        </p:nvSpPr>
        <p:spPr>
          <a:xfrm>
            <a:off x="565502" y="2380291"/>
            <a:ext cx="5609220" cy="2754086"/>
          </a:xfrm>
        </p:spPr>
        <p:txBody>
          <a:bodyPr vert="horz" lIns="91440" tIns="45720" rIns="91440" bIns="45720" rtlCol="0" anchor="t">
            <a:normAutofit/>
          </a:bodyPr>
          <a:lstStyle/>
          <a:p>
            <a:pPr marL="917575" lvl="1" indent="-342900">
              <a:lnSpc>
                <a:spcPct val="90000"/>
              </a:lnSpc>
              <a:buClr>
                <a:schemeClr val="accent5">
                  <a:lumMod val="75000"/>
                </a:schemeClr>
              </a:buClr>
              <a:buFont typeface="Wingdings" panose="05000000000000000000" pitchFamily="2" charset="2"/>
              <a:buChar char="§"/>
            </a:pPr>
            <a:endParaRPr lang="en-US" sz="2200" dirty="0"/>
          </a:p>
          <a:p>
            <a:pPr lvl="1" indent="-530225">
              <a:lnSpc>
                <a:spcPct val="90000"/>
              </a:lnSpc>
              <a:buClr>
                <a:schemeClr val="accent5">
                  <a:lumMod val="75000"/>
                </a:schemeClr>
              </a:buClr>
              <a:buFont typeface="Wingdings" panose="05000000000000000000" pitchFamily="2" charset="2"/>
              <a:buChar char="§"/>
            </a:pPr>
            <a:r>
              <a:rPr lang="en-US" sz="2200" dirty="0"/>
              <a:t>Fire Risk</a:t>
            </a:r>
          </a:p>
          <a:p>
            <a:pPr lvl="1" indent="-530225">
              <a:lnSpc>
                <a:spcPct val="90000"/>
              </a:lnSpc>
              <a:buClr>
                <a:schemeClr val="accent5">
                  <a:lumMod val="75000"/>
                </a:schemeClr>
              </a:buClr>
              <a:buFont typeface="Wingdings" panose="05000000000000000000" pitchFamily="2" charset="2"/>
              <a:buChar char="§"/>
            </a:pPr>
            <a:r>
              <a:rPr lang="en-US" sz="2200" dirty="0"/>
              <a:t>Vegetation Cutting &amp; Removal</a:t>
            </a:r>
          </a:p>
          <a:p>
            <a:pPr lvl="1" indent="-530225">
              <a:lnSpc>
                <a:spcPct val="90000"/>
              </a:lnSpc>
              <a:buClr>
                <a:schemeClr val="accent5">
                  <a:lumMod val="75000"/>
                </a:schemeClr>
              </a:buClr>
              <a:buFont typeface="Wingdings" panose="05000000000000000000" pitchFamily="2" charset="2"/>
              <a:buChar char="§"/>
            </a:pPr>
            <a:r>
              <a:rPr lang="en-US" sz="2200" dirty="0"/>
              <a:t>Litter and Bins</a:t>
            </a:r>
            <a:br>
              <a:rPr lang="en-US" sz="2200" dirty="0">
                <a:solidFill>
                  <a:srgbClr val="000000"/>
                </a:solidFill>
              </a:rPr>
            </a:br>
            <a:endParaRPr lang="en-US" sz="2200" dirty="0"/>
          </a:p>
          <a:p>
            <a:pPr marL="917575" lvl="1" indent="-342900">
              <a:lnSpc>
                <a:spcPct val="90000"/>
              </a:lnSpc>
              <a:buClr>
                <a:schemeClr val="accent5">
                  <a:lumMod val="75000"/>
                </a:schemeClr>
              </a:buClr>
              <a:buFont typeface="Wingdings" panose="05000000000000000000" pitchFamily="2" charset="2"/>
              <a:buChar char="§"/>
            </a:pPr>
            <a:endParaRPr lang="en-US" sz="2200" dirty="0"/>
          </a:p>
          <a:p>
            <a:pPr marL="917575" lvl="1" indent="-342900">
              <a:lnSpc>
                <a:spcPct val="90000"/>
              </a:lnSpc>
              <a:buClr>
                <a:schemeClr val="accent5">
                  <a:lumMod val="75000"/>
                </a:schemeClr>
              </a:buClr>
              <a:buFont typeface="Wingdings" panose="05000000000000000000" pitchFamily="2" charset="2"/>
              <a:buChar char="§"/>
            </a:pPr>
            <a:endParaRPr lang="en-US" sz="2200" dirty="0"/>
          </a:p>
        </p:txBody>
      </p:sp>
      <p:sp>
        <p:nvSpPr>
          <p:cNvPr id="10" name="Slide Number Placeholder 3">
            <a:extLst>
              <a:ext uri="{FF2B5EF4-FFF2-40B4-BE49-F238E27FC236}">
                <a16:creationId xmlns:a16="http://schemas.microsoft.com/office/drawing/2014/main" id="{CA39133D-3A77-42D9-8797-3AB0334F36E2}"/>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BC055DF-D3D3-433C-A320-6C269686F61D}" type="slidenum">
              <a:rPr kumimoji="0" lang="en-ZA" sz="10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ZA"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717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7.2a   Fire</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222578" y="1559530"/>
            <a:ext cx="6804387" cy="4998279"/>
          </a:xfrm>
        </p:spPr>
        <p:txBody>
          <a:bodyPr>
            <a:normAutofit fontScale="92500" lnSpcReduction="10000"/>
          </a:bodyPr>
          <a:lstStyle/>
          <a:p>
            <a:pPr marL="628650" indent="-285750">
              <a:lnSpc>
                <a:spcPct val="150000"/>
              </a:lnSpc>
              <a:spcBef>
                <a:spcPts val="0"/>
              </a:spcBef>
              <a:spcAft>
                <a:spcPts val="0"/>
              </a:spcAft>
              <a:buFont typeface="Wingdings" panose="05000000000000000000" pitchFamily="2" charset="2"/>
              <a:buChar char="§"/>
            </a:pPr>
            <a:r>
              <a:rPr lang="en-US" sz="1800" dirty="0"/>
              <a:t>Major event - fire of Jan 2023 . Contained by rescue services. Stopped short of firebreak.</a:t>
            </a:r>
          </a:p>
          <a:p>
            <a:pPr marL="628650" indent="-285750">
              <a:lnSpc>
                <a:spcPct val="150000"/>
              </a:lnSpc>
              <a:spcBef>
                <a:spcPts val="0"/>
              </a:spcBef>
              <a:spcAft>
                <a:spcPts val="0"/>
              </a:spcAft>
              <a:buFont typeface="Wingdings" panose="05000000000000000000" pitchFamily="2" charset="2"/>
              <a:buChar char="§"/>
            </a:pPr>
            <a:r>
              <a:rPr lang="en-US" sz="1800" dirty="0"/>
              <a:t>Follow-up controlled burn in Apr 2023.  Rationale – remove further fire risk and rejuvenation of fynbos. </a:t>
            </a:r>
          </a:p>
          <a:p>
            <a:pPr marL="628650" indent="-285750">
              <a:lnSpc>
                <a:spcPct val="150000"/>
              </a:lnSpc>
              <a:spcBef>
                <a:spcPts val="0"/>
              </a:spcBef>
              <a:spcAft>
                <a:spcPts val="0"/>
              </a:spcAft>
              <a:buFont typeface="Wingdings" panose="05000000000000000000" pitchFamily="2" charset="2"/>
              <a:buChar char="§"/>
            </a:pPr>
            <a:r>
              <a:rPr lang="en-US" sz="1800" dirty="0"/>
              <a:t>Subsequent removal of old dead gum trees and clearing of alien regrowth (Port Jackson by Sugarbird Trust and </a:t>
            </a:r>
            <a:r>
              <a:rPr lang="en-US" sz="1800" dirty="0" err="1"/>
              <a:t>Llands</a:t>
            </a:r>
            <a:r>
              <a:rPr lang="en-US" sz="1800" dirty="0"/>
              <a:t> Hackers group). Thanks to Catherine Moss for facilitating Sugarbird clearing.  </a:t>
            </a:r>
          </a:p>
          <a:p>
            <a:pPr marL="628650" indent="-285750">
              <a:lnSpc>
                <a:spcPct val="150000"/>
              </a:lnSpc>
              <a:spcBef>
                <a:spcPts val="0"/>
              </a:spcBef>
              <a:spcAft>
                <a:spcPts val="0"/>
              </a:spcAft>
              <a:buFont typeface="Wingdings" panose="05000000000000000000" pitchFamily="2" charset="2"/>
              <a:buChar char="§"/>
            </a:pPr>
            <a:r>
              <a:rPr lang="en-US" sz="1800" dirty="0"/>
              <a:t>Ongoing clearing of gums via Weaver’s team.</a:t>
            </a:r>
          </a:p>
          <a:p>
            <a:pPr marL="628650" indent="-285750">
              <a:lnSpc>
                <a:spcPct val="150000"/>
              </a:lnSpc>
              <a:spcBef>
                <a:spcPts val="0"/>
              </a:spcBef>
              <a:spcAft>
                <a:spcPts val="0"/>
              </a:spcAft>
              <a:buFont typeface="Wingdings" panose="05000000000000000000" pitchFamily="2" charset="2"/>
              <a:buChar char="§"/>
            </a:pPr>
            <a:r>
              <a:rPr lang="en-US" sz="1800" dirty="0"/>
              <a:t>Will need continued clearing to hold back on alien sapling regrowth</a:t>
            </a:r>
          </a:p>
          <a:p>
            <a:pPr marL="628650" indent="-285750">
              <a:lnSpc>
                <a:spcPct val="150000"/>
              </a:lnSpc>
              <a:spcBef>
                <a:spcPts val="0"/>
              </a:spcBef>
              <a:spcAft>
                <a:spcPts val="0"/>
              </a:spcAft>
              <a:buFont typeface="Wingdings" panose="05000000000000000000" pitchFamily="2" charset="2"/>
              <a:buChar char="§"/>
            </a:pPr>
            <a:r>
              <a:rPr lang="en-US" sz="1800" dirty="0"/>
              <a:t>SANParks cleared the firebreaks on north and south side of </a:t>
            </a:r>
            <a:r>
              <a:rPr lang="en-US" sz="1800" dirty="0" err="1"/>
              <a:t>Llands</a:t>
            </a:r>
            <a:r>
              <a:rPr lang="en-US" sz="1800" dirty="0"/>
              <a:t>  in late Nov/Dec.</a:t>
            </a:r>
          </a:p>
          <a:p>
            <a:pPr marL="628650" indent="-285750">
              <a:lnSpc>
                <a:spcPct val="150000"/>
              </a:lnSpc>
              <a:spcBef>
                <a:spcPts val="0"/>
              </a:spcBef>
              <a:spcAft>
                <a:spcPts val="0"/>
              </a:spcAft>
              <a:buFont typeface="Wingdings" panose="05000000000000000000" pitchFamily="2" charset="2"/>
              <a:buChar char="§"/>
            </a:pPr>
            <a:r>
              <a:rPr lang="en-US" sz="1800" dirty="0"/>
              <a:t>Weaver team maintains alien vegetation control along  firebreaks between annual clearing. </a:t>
            </a:r>
          </a:p>
          <a:p>
            <a:pPr>
              <a:lnSpc>
                <a:spcPct val="150000"/>
              </a:lnSpc>
              <a:spcBef>
                <a:spcPts val="0"/>
              </a:spcBef>
              <a:spcAft>
                <a:spcPts val="0"/>
              </a:spcAft>
              <a:buFont typeface="Wingdings" panose="05000000000000000000" pitchFamily="2" charset="2"/>
              <a:buChar char="§"/>
            </a:pPr>
            <a:endParaRPr lang="en-ZA" sz="1800" dirty="0"/>
          </a:p>
        </p:txBody>
      </p:sp>
      <p:sp>
        <p:nvSpPr>
          <p:cNvPr id="6" name="Slide Number Placeholder 3">
            <a:extLst>
              <a:ext uri="{FF2B5EF4-FFF2-40B4-BE49-F238E27FC236}">
                <a16:creationId xmlns:a16="http://schemas.microsoft.com/office/drawing/2014/main" id="{466C677F-4D91-49CF-9B15-7CF923A06C23}"/>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18</a:t>
            </a:fld>
            <a:endParaRPr lang="en-ZA" sz="1000" dirty="0"/>
          </a:p>
        </p:txBody>
      </p:sp>
      <p:pic>
        <p:nvPicPr>
          <p:cNvPr id="4" name="Picture 3">
            <a:extLst>
              <a:ext uri="{FF2B5EF4-FFF2-40B4-BE49-F238E27FC236}">
                <a16:creationId xmlns:a16="http://schemas.microsoft.com/office/drawing/2014/main" id="{444A4144-7A30-06DE-30D4-5ABB2CEF04A7}"/>
              </a:ext>
            </a:extLst>
          </p:cNvPr>
          <p:cNvPicPr>
            <a:picLocks noChangeAspect="1"/>
          </p:cNvPicPr>
          <p:nvPr/>
        </p:nvPicPr>
        <p:blipFill>
          <a:blip r:embed="rId3"/>
          <a:stretch>
            <a:fillRect/>
          </a:stretch>
        </p:blipFill>
        <p:spPr>
          <a:xfrm>
            <a:off x="7116150" y="2165717"/>
            <a:ext cx="4532511" cy="3223211"/>
          </a:xfrm>
          <a:prstGeom prst="rect">
            <a:avLst/>
          </a:prstGeom>
          <a:ln w="28575">
            <a:solidFill>
              <a:schemeClr val="accent5"/>
            </a:solidFill>
          </a:ln>
        </p:spPr>
      </p:pic>
    </p:spTree>
    <p:extLst>
      <p:ext uri="{BB962C8B-B14F-4D97-AF65-F5344CB8AC3E}">
        <p14:creationId xmlns:p14="http://schemas.microsoft.com/office/powerpoint/2010/main" val="3116723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7.2a   Fire</a:t>
            </a:r>
          </a:p>
        </p:txBody>
      </p:sp>
      <p:sp>
        <p:nvSpPr>
          <p:cNvPr id="6" name="Slide Number Placeholder 3">
            <a:extLst>
              <a:ext uri="{FF2B5EF4-FFF2-40B4-BE49-F238E27FC236}">
                <a16:creationId xmlns:a16="http://schemas.microsoft.com/office/drawing/2014/main" id="{466C677F-4D91-49CF-9B15-7CF923A06C23}"/>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19</a:t>
            </a:fld>
            <a:endParaRPr lang="en-ZA" sz="1000" dirty="0"/>
          </a:p>
        </p:txBody>
      </p:sp>
      <p:sp>
        <p:nvSpPr>
          <p:cNvPr id="8" name="TextBox 3">
            <a:extLst>
              <a:ext uri="{FF2B5EF4-FFF2-40B4-BE49-F238E27FC236}">
                <a16:creationId xmlns:a16="http://schemas.microsoft.com/office/drawing/2014/main" id="{90B1E36B-54A5-1340-24E3-92F0B7B9BE3E}"/>
              </a:ext>
            </a:extLst>
          </p:cNvPr>
          <p:cNvSpPr txBox="1"/>
          <p:nvPr/>
        </p:nvSpPr>
        <p:spPr>
          <a:xfrm>
            <a:off x="579582" y="1522456"/>
            <a:ext cx="4786212" cy="503535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b="1" dirty="0">
                <a:solidFill>
                  <a:schemeClr val="accent5"/>
                </a:solidFill>
              </a:rPr>
              <a:t>Tips to Protect Yourself &amp; Your Home:</a:t>
            </a:r>
          </a:p>
          <a:p>
            <a:pPr marL="285750" indent="-285750">
              <a:lnSpc>
                <a:spcPct val="150000"/>
              </a:lnSpc>
              <a:buClr>
                <a:srgbClr val="3C8AC0"/>
              </a:buClr>
              <a:buFont typeface="Wingdings" panose="05000000000000000000" pitchFamily="2" charset="2"/>
              <a:buChar char="§"/>
            </a:pPr>
            <a:r>
              <a:rPr lang="en-US" dirty="0" err="1"/>
              <a:t>Minimising</a:t>
            </a:r>
            <a:r>
              <a:rPr lang="en-US" dirty="0"/>
              <a:t> fire risk is each homeowner’s responsibility</a:t>
            </a:r>
          </a:p>
          <a:p>
            <a:pPr marL="285750" indent="-285750">
              <a:lnSpc>
                <a:spcPct val="150000"/>
              </a:lnSpc>
              <a:buClr>
                <a:srgbClr val="3C8AC0"/>
              </a:buClr>
              <a:buFont typeface="Wingdings" panose="05000000000000000000" pitchFamily="2" charset="2"/>
              <a:buChar char="§"/>
            </a:pPr>
            <a:r>
              <a:rPr lang="en-US" dirty="0"/>
              <a:t>SANParks fire officer re-iterated this point. First line of defense is ensure that your own property is free of aliens and that any vegetation in close proximity to house is cleared</a:t>
            </a:r>
          </a:p>
          <a:p>
            <a:pPr marL="285750" indent="-285750">
              <a:lnSpc>
                <a:spcPct val="150000"/>
              </a:lnSpc>
              <a:buClr>
                <a:srgbClr val="3C8AC0"/>
              </a:buClr>
              <a:buFont typeface="Wingdings" panose="05000000000000000000" pitchFamily="2" charset="2"/>
              <a:buChar char="§"/>
            </a:pPr>
            <a:r>
              <a:rPr lang="en-US" dirty="0"/>
              <a:t>Keep all access roads and hydrants free for fire department</a:t>
            </a:r>
          </a:p>
          <a:p>
            <a:pPr marL="285750" indent="-285750">
              <a:lnSpc>
                <a:spcPct val="150000"/>
              </a:lnSpc>
              <a:buClr>
                <a:srgbClr val="3C8AC0"/>
              </a:buClr>
              <a:buFont typeface="Wingdings" panose="05000000000000000000" pitchFamily="2" charset="2"/>
              <a:buChar char="§"/>
            </a:pPr>
            <a:r>
              <a:rPr lang="en-US" dirty="0"/>
              <a:t>Clear gutters ahead of the dry summer season</a:t>
            </a:r>
          </a:p>
          <a:p>
            <a:pPr marL="285750" indent="-285750">
              <a:lnSpc>
                <a:spcPct val="150000"/>
              </a:lnSpc>
              <a:buClr>
                <a:srgbClr val="3C8AC0"/>
              </a:buClr>
              <a:buFont typeface="Wingdings" panose="05000000000000000000" pitchFamily="2" charset="2"/>
              <a:buChar char="§"/>
            </a:pPr>
            <a:r>
              <a:rPr lang="en-US" dirty="0"/>
              <a:t>Garden hoses will be minimally effective</a:t>
            </a:r>
          </a:p>
        </p:txBody>
      </p:sp>
      <p:pic>
        <p:nvPicPr>
          <p:cNvPr id="9" name="Picture 8">
            <a:extLst>
              <a:ext uri="{FF2B5EF4-FFF2-40B4-BE49-F238E27FC236}">
                <a16:creationId xmlns:a16="http://schemas.microsoft.com/office/drawing/2014/main" id="{7335A512-4956-7BD9-0636-2FCE7CAC5D10}"/>
              </a:ext>
            </a:extLst>
          </p:cNvPr>
          <p:cNvPicPr>
            <a:picLocks noChangeAspect="1"/>
          </p:cNvPicPr>
          <p:nvPr/>
        </p:nvPicPr>
        <p:blipFill>
          <a:blip r:embed="rId3"/>
          <a:stretch>
            <a:fillRect/>
          </a:stretch>
        </p:blipFill>
        <p:spPr>
          <a:xfrm>
            <a:off x="6504818" y="1427230"/>
            <a:ext cx="5284989" cy="3220540"/>
          </a:xfrm>
          <a:prstGeom prst="rect">
            <a:avLst/>
          </a:prstGeom>
          <a:ln w="28575">
            <a:solidFill>
              <a:schemeClr val="accent5"/>
            </a:solidFill>
          </a:ln>
        </p:spPr>
      </p:pic>
      <p:pic>
        <p:nvPicPr>
          <p:cNvPr id="10" name="Picture 9">
            <a:extLst>
              <a:ext uri="{FF2B5EF4-FFF2-40B4-BE49-F238E27FC236}">
                <a16:creationId xmlns:a16="http://schemas.microsoft.com/office/drawing/2014/main" id="{C397F4F7-B60E-C76E-A72B-ECC94EDC4845}"/>
              </a:ext>
            </a:extLst>
          </p:cNvPr>
          <p:cNvPicPr>
            <a:picLocks noChangeAspect="1"/>
          </p:cNvPicPr>
          <p:nvPr/>
        </p:nvPicPr>
        <p:blipFill>
          <a:blip r:embed="rId4"/>
          <a:stretch>
            <a:fillRect/>
          </a:stretch>
        </p:blipFill>
        <p:spPr>
          <a:xfrm>
            <a:off x="5599567" y="4173902"/>
            <a:ext cx="2898648" cy="2383907"/>
          </a:xfrm>
          <a:prstGeom prst="rect">
            <a:avLst/>
          </a:prstGeom>
          <a:ln w="28575">
            <a:solidFill>
              <a:schemeClr val="accent5"/>
            </a:solidFill>
          </a:ln>
        </p:spPr>
      </p:pic>
      <p:sp>
        <p:nvSpPr>
          <p:cNvPr id="11" name="Rectangle 10">
            <a:extLst>
              <a:ext uri="{FF2B5EF4-FFF2-40B4-BE49-F238E27FC236}">
                <a16:creationId xmlns:a16="http://schemas.microsoft.com/office/drawing/2014/main" id="{BBBD8068-29EE-7B36-D492-1DA2E421ECEB}"/>
              </a:ext>
            </a:extLst>
          </p:cNvPr>
          <p:cNvSpPr/>
          <p:nvPr/>
        </p:nvSpPr>
        <p:spPr>
          <a:xfrm>
            <a:off x="7478724" y="6039680"/>
            <a:ext cx="1864059" cy="365126"/>
          </a:xfrm>
          <a:prstGeom prst="rect">
            <a:avLst/>
          </a:prstGeom>
          <a:solidFill>
            <a:schemeClr val="accent5"/>
          </a:solidFill>
          <a:ln w="317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dirty="0"/>
              <a:t>Watsonia - Post Fire </a:t>
            </a:r>
            <a:endParaRPr lang="en-ZA" sz="1500" dirty="0"/>
          </a:p>
        </p:txBody>
      </p:sp>
    </p:spTree>
    <p:extLst>
      <p:ext uri="{BB962C8B-B14F-4D97-AF65-F5344CB8AC3E}">
        <p14:creationId xmlns:p14="http://schemas.microsoft.com/office/powerpoint/2010/main" val="602843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CF60C22-F48F-4052-9D16-FC6BB1A89448}"/>
              </a:ext>
            </a:extLst>
          </p:cNvPr>
          <p:cNvSpPr txBox="1">
            <a:spLocks/>
          </p:cNvSpPr>
          <p:nvPr/>
        </p:nvSpPr>
        <p:spPr>
          <a:xfrm>
            <a:off x="6353701" y="1479674"/>
            <a:ext cx="5580000" cy="4855374"/>
          </a:xfrm>
          <a:prstGeom prst="rect">
            <a:avLst/>
          </a:prstGeom>
          <a:noFill/>
          <a:ln>
            <a:noFill/>
          </a:ln>
        </p:spPr>
        <p:txBody>
          <a:bodyPr vert="horz" lIns="91440" tIns="45720" rIns="91440" bIns="45720" numCol="1" rtlCol="0">
            <a:noAutofit/>
          </a:bodyPr>
          <a:lstStyle>
            <a:lvl1pPr marL="228594" indent="-228594" algn="l" defTabSz="914377" rtl="0" eaLnBrk="1" latinLnBrk="0" hangingPunct="1">
              <a:lnSpc>
                <a:spcPct val="100000"/>
              </a:lnSpc>
              <a:spcBef>
                <a:spcPts val="0"/>
              </a:spcBef>
              <a:buFontTx/>
              <a:buBlip>
                <a:blip r:embed="rId3"/>
              </a:buBlip>
              <a:defRPr sz="2200" kern="1200">
                <a:solidFill>
                  <a:schemeClr val="tx1"/>
                </a:solidFill>
                <a:latin typeface="+mn-lt"/>
                <a:ea typeface="+mn-ea"/>
                <a:cs typeface="+mn-cs"/>
              </a:defRPr>
            </a:lvl1pPr>
            <a:lvl2pPr marL="685783" marR="0" indent="-228594" algn="l" defTabSz="914377" rtl="0" eaLnBrk="1" fontAlgn="auto" latinLnBrk="0" hangingPunct="1">
              <a:lnSpc>
                <a:spcPct val="100000"/>
              </a:lnSpc>
              <a:spcBef>
                <a:spcPts val="0"/>
              </a:spcBef>
              <a:spcAft>
                <a:spcPts val="1800"/>
              </a:spcAft>
              <a:buClr>
                <a:srgbClr val="237CB7"/>
              </a:buClr>
              <a:buSzTx/>
              <a:buFont typeface="Arial" panose="020B0604020202020204" pitchFamily="34" charset="0"/>
              <a:buChar char="•"/>
              <a:tabLst/>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None/>
            </a:pPr>
            <a:endParaRPr lang="en-ZA" sz="600" dirty="0"/>
          </a:p>
          <a:p>
            <a:pPr marL="539737" indent="-539737">
              <a:spcBef>
                <a:spcPts val="600"/>
              </a:spcBef>
              <a:spcAft>
                <a:spcPts val="600"/>
              </a:spcAft>
            </a:pPr>
            <a:r>
              <a:rPr lang="en-ZA" sz="2000" dirty="0"/>
              <a:t>8.   Finance:</a:t>
            </a:r>
          </a:p>
          <a:p>
            <a:pPr marL="893763" lvl="2" indent="0">
              <a:lnSpc>
                <a:spcPct val="100000"/>
              </a:lnSpc>
              <a:spcBef>
                <a:spcPts val="600"/>
              </a:spcBef>
              <a:spcAft>
                <a:spcPts val="600"/>
              </a:spcAft>
              <a:buNone/>
            </a:pPr>
            <a:r>
              <a:rPr lang="en-ZA" sz="1800" dirty="0"/>
              <a:t>Adoption of the Audited Financials</a:t>
            </a:r>
          </a:p>
          <a:p>
            <a:pPr marL="893763" lvl="2" indent="0">
              <a:lnSpc>
                <a:spcPct val="100000"/>
              </a:lnSpc>
              <a:spcBef>
                <a:spcPts val="600"/>
              </a:spcBef>
              <a:spcAft>
                <a:spcPts val="600"/>
              </a:spcAft>
              <a:buNone/>
            </a:pPr>
            <a:r>
              <a:rPr lang="en-ZA" sz="1800" dirty="0"/>
              <a:t>Adoption of Implementation Plan</a:t>
            </a:r>
          </a:p>
          <a:p>
            <a:pPr marL="893763" lvl="2" indent="0">
              <a:lnSpc>
                <a:spcPct val="100000"/>
              </a:lnSpc>
              <a:spcBef>
                <a:spcPts val="600"/>
              </a:spcBef>
              <a:spcAft>
                <a:spcPts val="600"/>
              </a:spcAft>
              <a:buNone/>
            </a:pPr>
            <a:r>
              <a:rPr lang="en-ZA" sz="1800" dirty="0"/>
              <a:t>Adoption of the Business Plan</a:t>
            </a:r>
          </a:p>
          <a:p>
            <a:pPr marL="893763" lvl="2" indent="0">
              <a:lnSpc>
                <a:spcPct val="100000"/>
              </a:lnSpc>
              <a:spcBef>
                <a:spcPts val="600"/>
              </a:spcBef>
              <a:spcAft>
                <a:spcPts val="600"/>
              </a:spcAft>
              <a:buNone/>
            </a:pPr>
            <a:r>
              <a:rPr lang="en-ZA" sz="1800" dirty="0"/>
              <a:t>Approval of Budget</a:t>
            </a:r>
            <a:endParaRPr lang="en-ZA" dirty="0"/>
          </a:p>
          <a:p>
            <a:pPr marL="539737" indent="-539737">
              <a:spcBef>
                <a:spcPts val="600"/>
              </a:spcBef>
              <a:spcAft>
                <a:spcPts val="600"/>
              </a:spcAft>
            </a:pPr>
            <a:r>
              <a:rPr lang="en-ZA" sz="2000" dirty="0"/>
              <a:t>9.   Election of Board Members</a:t>
            </a:r>
          </a:p>
          <a:p>
            <a:pPr marL="539737" indent="-539737">
              <a:spcBef>
                <a:spcPts val="600"/>
              </a:spcBef>
              <a:spcAft>
                <a:spcPts val="600"/>
              </a:spcAft>
            </a:pPr>
            <a:r>
              <a:rPr lang="en-ZA" sz="2000" dirty="0"/>
              <a:t>10. Special Resolution</a:t>
            </a:r>
          </a:p>
          <a:p>
            <a:pPr marL="539737" indent="-539737">
              <a:spcBef>
                <a:spcPts val="600"/>
              </a:spcBef>
              <a:spcAft>
                <a:spcPts val="600"/>
              </a:spcAft>
            </a:pPr>
            <a:r>
              <a:rPr lang="en-ZA" sz="2000" dirty="0"/>
              <a:t>11. Questions and general </a:t>
            </a:r>
          </a:p>
          <a:p>
            <a:pPr marL="539737" indent="-539737">
              <a:spcBef>
                <a:spcPts val="600"/>
              </a:spcBef>
              <a:spcAft>
                <a:spcPts val="600"/>
              </a:spcAft>
            </a:pPr>
            <a:r>
              <a:rPr lang="en-ZA" sz="2000" dirty="0"/>
              <a:t>12. Statutory Approvals - Voting	</a:t>
            </a:r>
          </a:p>
          <a:p>
            <a:pPr marL="539737" indent="-539737">
              <a:spcBef>
                <a:spcPts val="600"/>
              </a:spcBef>
              <a:spcAft>
                <a:spcPts val="600"/>
              </a:spcAft>
            </a:pPr>
            <a:r>
              <a:rPr lang="en-ZA" sz="2000" dirty="0"/>
              <a:t>13. Close</a:t>
            </a:r>
          </a:p>
          <a:p>
            <a:pPr marL="0" indent="0">
              <a:spcBef>
                <a:spcPts val="600"/>
              </a:spcBef>
              <a:spcAft>
                <a:spcPts val="600"/>
              </a:spcAft>
              <a:buNone/>
            </a:pPr>
            <a:endParaRPr lang="en-ZA" sz="1800" dirty="0"/>
          </a:p>
          <a:p>
            <a:pPr marL="0" indent="0">
              <a:lnSpc>
                <a:spcPct val="150000"/>
              </a:lnSpc>
              <a:spcBef>
                <a:spcPts val="600"/>
              </a:spcBef>
              <a:buNone/>
            </a:pPr>
            <a:endParaRPr lang="en-ZA" sz="2000" dirty="0"/>
          </a:p>
          <a:p>
            <a:pPr marL="0" indent="0">
              <a:lnSpc>
                <a:spcPct val="150000"/>
              </a:lnSpc>
              <a:spcBef>
                <a:spcPts val="300"/>
              </a:spcBef>
              <a:buFontTx/>
              <a:buNone/>
            </a:pPr>
            <a:endParaRPr lang="en-ZA" sz="2000" dirty="0"/>
          </a:p>
          <a:p>
            <a:pPr marL="182558" indent="0">
              <a:lnSpc>
                <a:spcPct val="150000"/>
              </a:lnSpc>
              <a:spcBef>
                <a:spcPts val="300"/>
              </a:spcBef>
              <a:buFontTx/>
              <a:buNone/>
            </a:pPr>
            <a:endParaRPr lang="en-ZA" sz="2000" dirty="0"/>
          </a:p>
          <a:p>
            <a:pPr>
              <a:lnSpc>
                <a:spcPct val="150000"/>
              </a:lnSpc>
              <a:spcBef>
                <a:spcPts val="300"/>
              </a:spcBef>
            </a:pPr>
            <a:endParaRPr lang="en-ZA" sz="2000" dirty="0"/>
          </a:p>
        </p:txBody>
      </p:sp>
      <p:sp>
        <p:nvSpPr>
          <p:cNvPr id="2" name="Title 1">
            <a:extLst>
              <a:ext uri="{FF2B5EF4-FFF2-40B4-BE49-F238E27FC236}">
                <a16:creationId xmlns:a16="http://schemas.microsoft.com/office/drawing/2014/main" id="{A85E552F-F6AF-4F3A-8627-034572EF1DA1}"/>
              </a:ext>
            </a:extLst>
          </p:cNvPr>
          <p:cNvSpPr>
            <a:spLocks noGrp="1"/>
          </p:cNvSpPr>
          <p:nvPr>
            <p:ph type="title"/>
          </p:nvPr>
        </p:nvSpPr>
        <p:spPr/>
        <p:txBody>
          <a:bodyPr/>
          <a:lstStyle/>
          <a:p>
            <a:r>
              <a:rPr lang="en-ZA" dirty="0"/>
              <a:t>1.   Registration &amp; Agenda</a:t>
            </a:r>
          </a:p>
        </p:txBody>
      </p:sp>
      <p:sp>
        <p:nvSpPr>
          <p:cNvPr id="3" name="Text Placeholder 2">
            <a:extLst>
              <a:ext uri="{FF2B5EF4-FFF2-40B4-BE49-F238E27FC236}">
                <a16:creationId xmlns:a16="http://schemas.microsoft.com/office/drawing/2014/main" id="{7CF60C22-F48F-4052-9D16-FC6BB1A89448}"/>
              </a:ext>
            </a:extLst>
          </p:cNvPr>
          <p:cNvSpPr>
            <a:spLocks noGrp="1"/>
          </p:cNvSpPr>
          <p:nvPr>
            <p:ph type="body" sz="quarter" idx="10"/>
          </p:nvPr>
        </p:nvSpPr>
        <p:spPr>
          <a:xfrm>
            <a:off x="568316" y="1499551"/>
            <a:ext cx="5580000" cy="4855375"/>
          </a:xfrm>
          <a:noFill/>
          <a:ln>
            <a:noFill/>
          </a:ln>
        </p:spPr>
        <p:txBody>
          <a:bodyPr>
            <a:noAutofit/>
          </a:bodyPr>
          <a:lstStyle/>
          <a:p>
            <a:pPr marL="0" indent="0">
              <a:spcBef>
                <a:spcPts val="600"/>
              </a:spcBef>
              <a:spcAft>
                <a:spcPts val="600"/>
              </a:spcAft>
              <a:buNone/>
            </a:pPr>
            <a:endParaRPr lang="en-ZA" sz="600" dirty="0"/>
          </a:p>
          <a:p>
            <a:pPr marL="539737" indent="-539737">
              <a:spcBef>
                <a:spcPts val="600"/>
              </a:spcBef>
              <a:spcAft>
                <a:spcPts val="600"/>
              </a:spcAft>
            </a:pPr>
            <a:r>
              <a:rPr lang="en-ZA" sz="2000" dirty="0"/>
              <a:t>1.  Registration &amp; Agenda</a:t>
            </a:r>
          </a:p>
          <a:p>
            <a:pPr marL="539737" indent="-539737">
              <a:spcBef>
                <a:spcPts val="600"/>
              </a:spcBef>
              <a:spcAft>
                <a:spcPts val="600"/>
              </a:spcAft>
            </a:pPr>
            <a:r>
              <a:rPr lang="en-ZA" sz="2000" dirty="0"/>
              <a:t>2.  Welcome &amp; Apologies</a:t>
            </a:r>
          </a:p>
          <a:p>
            <a:pPr marL="536575" indent="-536575">
              <a:spcBef>
                <a:spcPts val="600"/>
              </a:spcBef>
              <a:spcAft>
                <a:spcPts val="600"/>
              </a:spcAft>
            </a:pPr>
            <a:r>
              <a:rPr lang="en-ZA" sz="2000" dirty="0"/>
              <a:t>3.  Membership &amp; Quorum</a:t>
            </a:r>
          </a:p>
          <a:p>
            <a:pPr marL="539737" indent="-539737">
              <a:spcBef>
                <a:spcPts val="600"/>
              </a:spcBef>
              <a:spcAft>
                <a:spcPts val="600"/>
              </a:spcAft>
            </a:pPr>
            <a:r>
              <a:rPr lang="en-ZA" sz="2000" dirty="0"/>
              <a:t>4.  Proxies</a:t>
            </a:r>
          </a:p>
          <a:p>
            <a:pPr marL="539737" indent="-539737">
              <a:spcBef>
                <a:spcPts val="600"/>
              </a:spcBef>
              <a:spcAft>
                <a:spcPts val="600"/>
              </a:spcAft>
            </a:pPr>
            <a:r>
              <a:rPr lang="en-ZA" sz="2000" dirty="0"/>
              <a:t>5. Adoption of Minutes from Previous AGM</a:t>
            </a:r>
          </a:p>
          <a:p>
            <a:pPr marL="539737" indent="-539737">
              <a:spcBef>
                <a:spcPts val="600"/>
              </a:spcBef>
              <a:spcAft>
                <a:spcPts val="600"/>
              </a:spcAft>
            </a:pPr>
            <a:r>
              <a:rPr lang="en-ZA" sz="2000" dirty="0"/>
              <a:t>6.  Chairperson’s Key Items</a:t>
            </a:r>
          </a:p>
          <a:p>
            <a:pPr marL="539737" indent="-539737">
              <a:spcBef>
                <a:spcPts val="600"/>
              </a:spcBef>
              <a:spcAft>
                <a:spcPts val="600"/>
              </a:spcAft>
            </a:pPr>
            <a:r>
              <a:rPr lang="en-ZA" sz="2000" dirty="0"/>
              <a:t>7.  Operations</a:t>
            </a:r>
          </a:p>
          <a:p>
            <a:pPr marL="893763" lvl="2" indent="0">
              <a:lnSpc>
                <a:spcPct val="100000"/>
              </a:lnSpc>
              <a:spcBef>
                <a:spcPts val="600"/>
              </a:spcBef>
              <a:spcAft>
                <a:spcPts val="600"/>
              </a:spcAft>
              <a:buNone/>
            </a:pPr>
            <a:r>
              <a:rPr lang="en-ZA" sz="1800" dirty="0"/>
              <a:t>7.1 Security</a:t>
            </a:r>
          </a:p>
          <a:p>
            <a:pPr marL="893763" lvl="2" indent="0">
              <a:lnSpc>
                <a:spcPct val="100000"/>
              </a:lnSpc>
              <a:spcBef>
                <a:spcPts val="600"/>
              </a:spcBef>
              <a:spcAft>
                <a:spcPts val="600"/>
              </a:spcAft>
              <a:buNone/>
            </a:pPr>
            <a:r>
              <a:rPr lang="en-ZA" sz="1800" dirty="0"/>
              <a:t>7.2 Environment</a:t>
            </a:r>
          </a:p>
          <a:p>
            <a:pPr marL="893763" lvl="2" indent="0">
              <a:lnSpc>
                <a:spcPct val="100000"/>
              </a:lnSpc>
              <a:spcBef>
                <a:spcPts val="600"/>
              </a:spcBef>
              <a:spcAft>
                <a:spcPts val="600"/>
              </a:spcAft>
              <a:buNone/>
            </a:pPr>
            <a:r>
              <a:rPr lang="en-ZA" sz="1800" dirty="0"/>
              <a:t>7.3 Infrastructure</a:t>
            </a:r>
          </a:p>
          <a:p>
            <a:pPr marL="0" indent="0">
              <a:spcBef>
                <a:spcPts val="300"/>
              </a:spcBef>
              <a:spcAft>
                <a:spcPts val="400"/>
              </a:spcAft>
              <a:buNone/>
            </a:pPr>
            <a:endParaRPr lang="en-ZA" sz="1800" dirty="0"/>
          </a:p>
          <a:p>
            <a:pPr marL="0" indent="0">
              <a:spcBef>
                <a:spcPts val="300"/>
              </a:spcBef>
              <a:spcAft>
                <a:spcPts val="400"/>
              </a:spcAft>
              <a:buNone/>
            </a:pPr>
            <a:endParaRPr lang="en-ZA" sz="2000" dirty="0"/>
          </a:p>
          <a:p>
            <a:pPr marL="0" indent="0">
              <a:lnSpc>
                <a:spcPct val="150000"/>
              </a:lnSpc>
              <a:spcBef>
                <a:spcPts val="600"/>
              </a:spcBef>
              <a:buNone/>
            </a:pPr>
            <a:endParaRPr lang="en-ZA" sz="2000" dirty="0"/>
          </a:p>
          <a:p>
            <a:pPr marL="539737" indent="-539737">
              <a:lnSpc>
                <a:spcPct val="150000"/>
              </a:lnSpc>
              <a:spcBef>
                <a:spcPts val="600"/>
              </a:spcBef>
            </a:pPr>
            <a:endParaRPr lang="en-ZA" sz="2000" dirty="0"/>
          </a:p>
          <a:p>
            <a:pPr marL="0" indent="0">
              <a:lnSpc>
                <a:spcPct val="150000"/>
              </a:lnSpc>
              <a:spcBef>
                <a:spcPts val="300"/>
              </a:spcBef>
              <a:buNone/>
            </a:pPr>
            <a:endParaRPr lang="en-ZA" sz="2000" dirty="0"/>
          </a:p>
          <a:p>
            <a:pPr marL="182558" indent="0">
              <a:lnSpc>
                <a:spcPct val="150000"/>
              </a:lnSpc>
              <a:spcBef>
                <a:spcPts val="300"/>
              </a:spcBef>
              <a:buNone/>
            </a:pPr>
            <a:endParaRPr lang="en-ZA" sz="2000" dirty="0"/>
          </a:p>
          <a:p>
            <a:pPr>
              <a:lnSpc>
                <a:spcPct val="150000"/>
              </a:lnSpc>
              <a:spcBef>
                <a:spcPts val="300"/>
              </a:spcBef>
            </a:pPr>
            <a:endParaRPr lang="en-ZA" sz="2000" dirty="0"/>
          </a:p>
        </p:txBody>
      </p:sp>
      <p:sp>
        <p:nvSpPr>
          <p:cNvPr id="4" name="Rectangle 3">
            <a:extLst>
              <a:ext uri="{FF2B5EF4-FFF2-40B4-BE49-F238E27FC236}">
                <a16:creationId xmlns:a16="http://schemas.microsoft.com/office/drawing/2014/main" id="{560C4576-46EC-4C41-9F70-F642C1EDB050}"/>
              </a:ext>
            </a:extLst>
          </p:cNvPr>
          <p:cNvSpPr/>
          <p:nvPr/>
        </p:nvSpPr>
        <p:spPr>
          <a:xfrm>
            <a:off x="8725447" y="569430"/>
            <a:ext cx="3098925" cy="547714"/>
          </a:xfrm>
          <a:prstGeom prst="rect">
            <a:avLst/>
          </a:prstGeom>
        </p:spPr>
        <p:txBody>
          <a:bodyPr wrap="none">
            <a:spAutoFit/>
          </a:bodyPr>
          <a:lstStyle/>
          <a:p>
            <a:pPr>
              <a:lnSpc>
                <a:spcPct val="150000"/>
              </a:lnSpc>
            </a:pPr>
            <a:r>
              <a:rPr lang="en-ZA" sz="2200" b="1" dirty="0">
                <a:solidFill>
                  <a:schemeClr val="accent5">
                    <a:lumMod val="50000"/>
                  </a:schemeClr>
                </a:solidFill>
              </a:rPr>
              <a:t>Chairperson: </a:t>
            </a:r>
            <a:r>
              <a:rPr lang="en-ZA" sz="2200" i="1" dirty="0">
                <a:solidFill>
                  <a:schemeClr val="accent5">
                    <a:lumMod val="50000"/>
                  </a:schemeClr>
                </a:solidFill>
              </a:rPr>
              <a:t>Kiki Loubser</a:t>
            </a:r>
          </a:p>
        </p:txBody>
      </p:sp>
    </p:spTree>
    <p:extLst>
      <p:ext uri="{BB962C8B-B14F-4D97-AF65-F5344CB8AC3E}">
        <p14:creationId xmlns:p14="http://schemas.microsoft.com/office/powerpoint/2010/main" val="1999124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7.2b   Vegetation Cutting &amp; Removal</a:t>
            </a:r>
          </a:p>
        </p:txBody>
      </p:sp>
      <p:sp>
        <p:nvSpPr>
          <p:cNvPr id="6" name="Slide Number Placeholder 3">
            <a:extLst>
              <a:ext uri="{FF2B5EF4-FFF2-40B4-BE49-F238E27FC236}">
                <a16:creationId xmlns:a16="http://schemas.microsoft.com/office/drawing/2014/main" id="{466C677F-4D91-49CF-9B15-7CF923A06C23}"/>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20</a:t>
            </a:fld>
            <a:endParaRPr lang="en-ZA" sz="1000" dirty="0"/>
          </a:p>
        </p:txBody>
      </p:sp>
      <p:sp>
        <p:nvSpPr>
          <p:cNvPr id="4" name="TextBox 3">
            <a:extLst>
              <a:ext uri="{FF2B5EF4-FFF2-40B4-BE49-F238E27FC236}">
                <a16:creationId xmlns:a16="http://schemas.microsoft.com/office/drawing/2014/main" id="{6FD53E3B-0FBE-AE01-8171-921D76976FF4}"/>
              </a:ext>
            </a:extLst>
          </p:cNvPr>
          <p:cNvSpPr txBox="1"/>
          <p:nvPr/>
        </p:nvSpPr>
        <p:spPr>
          <a:xfrm>
            <a:off x="579582" y="1418571"/>
            <a:ext cx="8502918" cy="2602507"/>
          </a:xfrm>
          <a:prstGeom prst="rect">
            <a:avLst/>
          </a:prstGeom>
          <a:noFill/>
        </p:spPr>
        <p:txBody>
          <a:bodyPr wrap="square">
            <a:spAutoFit/>
          </a:bodyPr>
          <a:lstStyle/>
          <a:p>
            <a:pPr marL="357188" lvl="1" indent="-357188">
              <a:lnSpc>
                <a:spcPct val="120000"/>
              </a:lnSpc>
              <a:spcBef>
                <a:spcPts val="1200"/>
              </a:spcBef>
              <a:spcAft>
                <a:spcPts val="600"/>
              </a:spcAft>
              <a:buClr>
                <a:schemeClr val="accent1">
                  <a:lumMod val="60000"/>
                  <a:lumOff val="40000"/>
                </a:schemeClr>
              </a:buClr>
              <a:buFont typeface="Wingdings" panose="05000000000000000000" pitchFamily="2" charset="2"/>
              <a:buChar char="§"/>
            </a:pPr>
            <a:r>
              <a:rPr lang="en-US" sz="1600" dirty="0"/>
              <a:t>Ongoing removal of Port Jackson and </a:t>
            </a:r>
            <a:r>
              <a:rPr lang="en-US" sz="1600" dirty="0" err="1"/>
              <a:t>Rooikrans</a:t>
            </a:r>
            <a:r>
              <a:rPr lang="en-US" sz="1600" dirty="0"/>
              <a:t> by Weaver’s across Llandudno</a:t>
            </a:r>
          </a:p>
          <a:p>
            <a:pPr marL="357188" lvl="1" indent="-357188">
              <a:lnSpc>
                <a:spcPct val="120000"/>
              </a:lnSpc>
              <a:spcBef>
                <a:spcPts val="0"/>
              </a:spcBef>
              <a:spcAft>
                <a:spcPts val="600"/>
              </a:spcAft>
              <a:buClr>
                <a:schemeClr val="accent1">
                  <a:lumMod val="60000"/>
                  <a:lumOff val="40000"/>
                </a:schemeClr>
              </a:buClr>
              <a:buFont typeface="Wingdings" panose="05000000000000000000" pitchFamily="2" charset="2"/>
              <a:buChar char="§"/>
            </a:pPr>
            <a:r>
              <a:rPr lang="en-US" sz="1600" dirty="0"/>
              <a:t>Cutting back of bush along all access paths to main beach, coastal paths and along the road</a:t>
            </a:r>
          </a:p>
          <a:p>
            <a:pPr marL="357188" lvl="1" indent="-357188">
              <a:lnSpc>
                <a:spcPct val="120000"/>
              </a:lnSpc>
              <a:spcBef>
                <a:spcPts val="0"/>
              </a:spcBef>
              <a:spcAft>
                <a:spcPts val="600"/>
              </a:spcAft>
              <a:buClr>
                <a:schemeClr val="accent1">
                  <a:lumMod val="60000"/>
                  <a:lumOff val="40000"/>
                </a:schemeClr>
              </a:buClr>
              <a:buFont typeface="Wingdings" panose="05000000000000000000" pitchFamily="2" charset="2"/>
              <a:buChar char="§"/>
            </a:pPr>
            <a:r>
              <a:rPr lang="en-US" sz="1600" dirty="0"/>
              <a:t>Substantial clearing of three sections of the Gully path.  </a:t>
            </a:r>
          </a:p>
          <a:p>
            <a:pPr marL="357188" lvl="1" indent="-357188">
              <a:lnSpc>
                <a:spcPct val="120000"/>
              </a:lnSpc>
              <a:spcBef>
                <a:spcPts val="0"/>
              </a:spcBef>
              <a:spcAft>
                <a:spcPts val="600"/>
              </a:spcAft>
              <a:buClr>
                <a:schemeClr val="accent1">
                  <a:lumMod val="60000"/>
                  <a:lumOff val="40000"/>
                </a:schemeClr>
              </a:buClr>
              <a:buFont typeface="Wingdings" panose="05000000000000000000" pitchFamily="2" charset="2"/>
              <a:buChar char="§"/>
            </a:pPr>
            <a:r>
              <a:rPr lang="en-US" sz="1600" dirty="0"/>
              <a:t>Trimming trees along main access roads</a:t>
            </a:r>
          </a:p>
          <a:p>
            <a:pPr marL="357188" lvl="1" indent="-357188">
              <a:lnSpc>
                <a:spcPct val="120000"/>
              </a:lnSpc>
              <a:spcBef>
                <a:spcPts val="0"/>
              </a:spcBef>
              <a:spcAft>
                <a:spcPts val="600"/>
              </a:spcAft>
              <a:buClr>
                <a:schemeClr val="accent1">
                  <a:lumMod val="60000"/>
                  <a:lumOff val="40000"/>
                </a:schemeClr>
              </a:buClr>
              <a:buFont typeface="Wingdings" panose="05000000000000000000" pitchFamily="2" charset="2"/>
              <a:buChar char="§"/>
            </a:pPr>
            <a:r>
              <a:rPr lang="en-US" sz="1600" dirty="0"/>
              <a:t>Slowly working along other roads to remove weeds and bushes leaning into the road</a:t>
            </a:r>
          </a:p>
          <a:p>
            <a:pPr marL="357188" lvl="1" indent="-357188">
              <a:lnSpc>
                <a:spcPct val="120000"/>
              </a:lnSpc>
              <a:spcBef>
                <a:spcPts val="0"/>
              </a:spcBef>
              <a:spcAft>
                <a:spcPts val="600"/>
              </a:spcAft>
              <a:buClr>
                <a:schemeClr val="accent1">
                  <a:lumMod val="60000"/>
                  <a:lumOff val="40000"/>
                </a:schemeClr>
              </a:buClr>
              <a:buFont typeface="Wingdings" panose="05000000000000000000" pitchFamily="2" charset="2"/>
              <a:buChar char="§"/>
            </a:pPr>
            <a:r>
              <a:rPr lang="en-US" sz="1600" dirty="0"/>
              <a:t>Clearing stormwater drains</a:t>
            </a:r>
          </a:p>
          <a:p>
            <a:pPr marL="357188" lvl="1" indent="-357188">
              <a:lnSpc>
                <a:spcPct val="120000"/>
              </a:lnSpc>
              <a:spcBef>
                <a:spcPts val="0"/>
              </a:spcBef>
              <a:spcAft>
                <a:spcPts val="600"/>
              </a:spcAft>
              <a:buClr>
                <a:schemeClr val="accent1">
                  <a:lumMod val="60000"/>
                  <a:lumOff val="40000"/>
                </a:schemeClr>
              </a:buClr>
              <a:buFont typeface="Wingdings" panose="05000000000000000000" pitchFamily="2" charset="2"/>
              <a:buChar char="§"/>
            </a:pPr>
            <a:r>
              <a:rPr lang="en-US" sz="1600" dirty="0"/>
              <a:t>General cutting and weeding of public open spaces</a:t>
            </a:r>
          </a:p>
        </p:txBody>
      </p:sp>
      <p:pic>
        <p:nvPicPr>
          <p:cNvPr id="5" name="Picture 4">
            <a:extLst>
              <a:ext uri="{FF2B5EF4-FFF2-40B4-BE49-F238E27FC236}">
                <a16:creationId xmlns:a16="http://schemas.microsoft.com/office/drawing/2014/main" id="{2AE69D0D-84AA-D68F-D61C-DB2C87AC7D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134" y="1639956"/>
            <a:ext cx="2436125" cy="4428059"/>
          </a:xfrm>
          <a:prstGeom prst="rect">
            <a:avLst/>
          </a:prstGeom>
          <a:ln w="19050">
            <a:solidFill>
              <a:srgbClr val="008000"/>
            </a:solidFill>
          </a:ln>
        </p:spPr>
      </p:pic>
      <p:grpSp>
        <p:nvGrpSpPr>
          <p:cNvPr id="9" name="Group 8">
            <a:extLst>
              <a:ext uri="{FF2B5EF4-FFF2-40B4-BE49-F238E27FC236}">
                <a16:creationId xmlns:a16="http://schemas.microsoft.com/office/drawing/2014/main" id="{CBF8814C-BC35-E770-25B7-F525D080ECE8}"/>
              </a:ext>
            </a:extLst>
          </p:cNvPr>
          <p:cNvGrpSpPr/>
          <p:nvPr/>
        </p:nvGrpSpPr>
        <p:grpSpPr>
          <a:xfrm>
            <a:off x="572956" y="3994276"/>
            <a:ext cx="8502918" cy="1300612"/>
            <a:chOff x="572956" y="3994276"/>
            <a:chExt cx="8502918" cy="1300612"/>
          </a:xfrm>
        </p:grpSpPr>
        <p:sp>
          <p:nvSpPr>
            <p:cNvPr id="7" name="Rectangle 6">
              <a:extLst>
                <a:ext uri="{FF2B5EF4-FFF2-40B4-BE49-F238E27FC236}">
                  <a16:creationId xmlns:a16="http://schemas.microsoft.com/office/drawing/2014/main" id="{421650CB-966A-4645-25F4-21473A9032E1}"/>
                </a:ext>
              </a:extLst>
            </p:cNvPr>
            <p:cNvSpPr/>
            <p:nvPr/>
          </p:nvSpPr>
          <p:spPr>
            <a:xfrm>
              <a:off x="665922" y="4075044"/>
              <a:ext cx="8249478" cy="1192696"/>
            </a:xfrm>
            <a:prstGeom prst="rect">
              <a:avLst/>
            </a:prstGeom>
            <a:no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a:extLst>
                <a:ext uri="{FF2B5EF4-FFF2-40B4-BE49-F238E27FC236}">
                  <a16:creationId xmlns:a16="http://schemas.microsoft.com/office/drawing/2014/main" id="{0E0F0755-068C-0481-4F5F-04946AED724B}"/>
                </a:ext>
              </a:extLst>
            </p:cNvPr>
            <p:cNvSpPr txBox="1"/>
            <p:nvPr/>
          </p:nvSpPr>
          <p:spPr>
            <a:xfrm>
              <a:off x="572956" y="3994276"/>
              <a:ext cx="8502918" cy="1300612"/>
            </a:xfrm>
            <a:prstGeom prst="rect">
              <a:avLst/>
            </a:prstGeom>
            <a:noFill/>
          </p:spPr>
          <p:txBody>
            <a:bodyPr wrap="square">
              <a:spAutoFit/>
            </a:bodyPr>
            <a:lstStyle/>
            <a:p>
              <a:pPr marL="84137" lvl="1">
                <a:lnSpc>
                  <a:spcPct val="125000"/>
                </a:lnSpc>
                <a:buClr>
                  <a:schemeClr val="accent1">
                    <a:lumMod val="60000"/>
                    <a:lumOff val="40000"/>
                  </a:schemeClr>
                </a:buClr>
              </a:pPr>
              <a:r>
                <a:rPr lang="en-US" sz="1600" b="1" spc="300" dirty="0">
                  <a:solidFill>
                    <a:schemeClr val="accent1">
                      <a:lumMod val="75000"/>
                    </a:schemeClr>
                  </a:solidFill>
                </a:rPr>
                <a:t>Dumping: A number of residents/their staff dump garden refuse in open spaces and the river courses. If this is observed, please report so that we can follow-up. The SRA does not attend to private dumping.</a:t>
              </a:r>
            </a:p>
          </p:txBody>
        </p:sp>
      </p:grpSp>
      <p:grpSp>
        <p:nvGrpSpPr>
          <p:cNvPr id="10" name="Group 9">
            <a:extLst>
              <a:ext uri="{FF2B5EF4-FFF2-40B4-BE49-F238E27FC236}">
                <a16:creationId xmlns:a16="http://schemas.microsoft.com/office/drawing/2014/main" id="{38AB0EA3-6768-5130-242B-B582589533B0}"/>
              </a:ext>
            </a:extLst>
          </p:cNvPr>
          <p:cNvGrpSpPr/>
          <p:nvPr/>
        </p:nvGrpSpPr>
        <p:grpSpPr>
          <a:xfrm>
            <a:off x="572955" y="5253389"/>
            <a:ext cx="8502918" cy="1300612"/>
            <a:chOff x="572955" y="5253389"/>
            <a:chExt cx="8502918" cy="1300612"/>
          </a:xfrm>
        </p:grpSpPr>
        <p:sp>
          <p:nvSpPr>
            <p:cNvPr id="12" name="Rectangle 11">
              <a:extLst>
                <a:ext uri="{FF2B5EF4-FFF2-40B4-BE49-F238E27FC236}">
                  <a16:creationId xmlns:a16="http://schemas.microsoft.com/office/drawing/2014/main" id="{C245C14A-D317-F0FB-D792-EF7A642D88E1}"/>
                </a:ext>
              </a:extLst>
            </p:cNvPr>
            <p:cNvSpPr/>
            <p:nvPr/>
          </p:nvSpPr>
          <p:spPr>
            <a:xfrm>
              <a:off x="666546" y="5314766"/>
              <a:ext cx="8249478" cy="1192696"/>
            </a:xfrm>
            <a:prstGeom prst="rect">
              <a:avLst/>
            </a:prstGeom>
            <a:noFill/>
            <a:ln w="28575">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a:extLst>
                <a:ext uri="{FF2B5EF4-FFF2-40B4-BE49-F238E27FC236}">
                  <a16:creationId xmlns:a16="http://schemas.microsoft.com/office/drawing/2014/main" id="{EF6FCFD3-8B1C-B585-84EA-637B0314EDA4}"/>
                </a:ext>
              </a:extLst>
            </p:cNvPr>
            <p:cNvSpPr txBox="1"/>
            <p:nvPr/>
          </p:nvSpPr>
          <p:spPr>
            <a:xfrm>
              <a:off x="572955" y="5253389"/>
              <a:ext cx="8502918" cy="1300612"/>
            </a:xfrm>
            <a:prstGeom prst="rect">
              <a:avLst/>
            </a:prstGeom>
            <a:noFill/>
          </p:spPr>
          <p:txBody>
            <a:bodyPr wrap="square">
              <a:spAutoFit/>
            </a:bodyPr>
            <a:lstStyle/>
            <a:p>
              <a:pPr marL="84137" lvl="1" indent="0">
                <a:lnSpc>
                  <a:spcPct val="125000"/>
                </a:lnSpc>
                <a:buClr>
                  <a:schemeClr val="accent1">
                    <a:lumMod val="60000"/>
                    <a:lumOff val="40000"/>
                  </a:schemeClr>
                </a:buClr>
                <a:buNone/>
              </a:pPr>
              <a:r>
                <a:rPr lang="en-US" sz="1600" b="1" spc="300" dirty="0">
                  <a:solidFill>
                    <a:srgbClr val="008000"/>
                  </a:solidFill>
                </a:rPr>
                <a:t>NOTE: SRA does not cut trees planted by residents on the road verges. When trees and bushes are hanging over the road and obstructing traffic, please ask your service providers to remove such material.</a:t>
              </a:r>
              <a:endParaRPr lang="en-US" sz="1600" dirty="0"/>
            </a:p>
          </p:txBody>
        </p:sp>
      </p:grpSp>
    </p:spTree>
    <p:extLst>
      <p:ext uri="{BB962C8B-B14F-4D97-AF65-F5344CB8AC3E}">
        <p14:creationId xmlns:p14="http://schemas.microsoft.com/office/powerpoint/2010/main" val="410715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524166" y="1519297"/>
            <a:ext cx="11064875" cy="4710113"/>
          </a:xfrm>
        </p:spPr>
        <p:txBody>
          <a:bodyPr>
            <a:normAutofit/>
          </a:bodyPr>
          <a:lstStyle/>
          <a:p>
            <a:pPr marL="0" indent="0">
              <a:lnSpc>
                <a:spcPct val="150000"/>
              </a:lnSpc>
              <a:buNone/>
            </a:pPr>
            <a:r>
              <a:rPr lang="en-US" sz="2000" dirty="0"/>
              <a:t>Please take responsibility for clearing up after your dogs. Fortunately, we have one or two fairies that do clear up almost daily (Morag and Sandy – thanks for picking up after others). </a:t>
            </a:r>
          </a:p>
          <a:p>
            <a:pPr marL="0" indent="0">
              <a:lnSpc>
                <a:spcPct val="150000"/>
              </a:lnSpc>
              <a:buNone/>
            </a:pPr>
            <a:endParaRPr lang="en-US" sz="2000" dirty="0"/>
          </a:p>
          <a:p>
            <a:pPr marL="0" indent="0">
              <a:lnSpc>
                <a:spcPct val="150000"/>
              </a:lnSpc>
              <a:buNone/>
            </a:pPr>
            <a:endParaRPr lang="en-ZA" sz="2000" dirty="0"/>
          </a:p>
        </p:txBody>
      </p:sp>
      <p:pic>
        <p:nvPicPr>
          <p:cNvPr id="11" name="Picture 10">
            <a:extLst>
              <a:ext uri="{FF2B5EF4-FFF2-40B4-BE49-F238E27FC236}">
                <a16:creationId xmlns:a16="http://schemas.microsoft.com/office/drawing/2014/main" id="{E38C40A6-79DE-4563-A0C4-FD4B19A9B40C}"/>
              </a:ext>
            </a:extLst>
          </p:cNvPr>
          <p:cNvPicPr>
            <a:picLocks noChangeAspect="1"/>
          </p:cNvPicPr>
          <p:nvPr/>
        </p:nvPicPr>
        <p:blipFill rotWithShape="1">
          <a:blip r:embed="rId2">
            <a:extLst>
              <a:ext uri="{28A0092B-C50C-407E-A947-70E740481C1C}">
                <a14:useLocalDpi xmlns:a14="http://schemas.microsoft.com/office/drawing/2010/main" val="0"/>
              </a:ext>
            </a:extLst>
          </a:blip>
          <a:srcRect l="23832" r="23833"/>
          <a:stretch/>
        </p:blipFill>
        <p:spPr>
          <a:xfrm>
            <a:off x="1450723" y="2902028"/>
            <a:ext cx="2438235" cy="3072863"/>
          </a:xfrm>
          <a:prstGeom prst="rect">
            <a:avLst/>
          </a:prstGeom>
        </p:spPr>
      </p:pic>
      <p:pic>
        <p:nvPicPr>
          <p:cNvPr id="17" name="Picture 16">
            <a:extLst>
              <a:ext uri="{FF2B5EF4-FFF2-40B4-BE49-F238E27FC236}">
                <a16:creationId xmlns:a16="http://schemas.microsoft.com/office/drawing/2014/main" id="{6E050431-E838-437C-B30C-D68D5AA407CC}"/>
              </a:ext>
            </a:extLst>
          </p:cNvPr>
          <p:cNvPicPr>
            <a:picLocks noChangeAspect="1"/>
          </p:cNvPicPr>
          <p:nvPr/>
        </p:nvPicPr>
        <p:blipFill rotWithShape="1">
          <a:blip r:embed="rId3">
            <a:extLst>
              <a:ext uri="{28A0092B-C50C-407E-A947-70E740481C1C}">
                <a14:useLocalDpi xmlns:a14="http://schemas.microsoft.com/office/drawing/2010/main" val="0"/>
              </a:ext>
            </a:extLst>
          </a:blip>
          <a:srcRect l="14690" r="15642"/>
          <a:stretch/>
        </p:blipFill>
        <p:spPr>
          <a:xfrm>
            <a:off x="7853503" y="2957655"/>
            <a:ext cx="2198548" cy="3017236"/>
          </a:xfrm>
          <a:prstGeom prst="rect">
            <a:avLst/>
          </a:prstGeom>
        </p:spPr>
      </p:pic>
      <p:pic>
        <p:nvPicPr>
          <p:cNvPr id="8" name="Picture 7" descr="A close up of a tree&#10;&#10;Description automatically generated">
            <a:extLst>
              <a:ext uri="{FF2B5EF4-FFF2-40B4-BE49-F238E27FC236}">
                <a16:creationId xmlns:a16="http://schemas.microsoft.com/office/drawing/2014/main" id="{A339193A-06D0-490D-9722-20C8AAE6B83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6067" t="13260" b="19263"/>
          <a:stretch/>
        </p:blipFill>
        <p:spPr>
          <a:xfrm rot="5400000">
            <a:off x="4362613" y="3446873"/>
            <a:ext cx="3017235" cy="20388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lide Number Placeholder 3">
            <a:extLst>
              <a:ext uri="{FF2B5EF4-FFF2-40B4-BE49-F238E27FC236}">
                <a16:creationId xmlns:a16="http://schemas.microsoft.com/office/drawing/2014/main" id="{56AA7370-AEE9-4843-9E7B-B9BB942E011F}"/>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21</a:t>
            </a:fld>
            <a:endParaRPr lang="en-ZA" sz="1000" dirty="0"/>
          </a:p>
        </p:txBody>
      </p:sp>
      <p:sp>
        <p:nvSpPr>
          <p:cNvPr id="7" name="Title 1">
            <a:extLst>
              <a:ext uri="{FF2B5EF4-FFF2-40B4-BE49-F238E27FC236}">
                <a16:creationId xmlns:a16="http://schemas.microsoft.com/office/drawing/2014/main" id="{7EC80209-8D14-A82C-A931-7798A4C488A5}"/>
              </a:ext>
            </a:extLst>
          </p:cNvPr>
          <p:cNvSpPr>
            <a:spLocks noGrp="1"/>
          </p:cNvSpPr>
          <p:nvPr>
            <p:ph type="title"/>
          </p:nvPr>
        </p:nvSpPr>
        <p:spPr>
          <a:xfrm>
            <a:off x="579582" y="471054"/>
            <a:ext cx="10515600" cy="831274"/>
          </a:xfrm>
        </p:spPr>
        <p:txBody>
          <a:bodyPr/>
          <a:lstStyle/>
          <a:p>
            <a:r>
              <a:rPr lang="en-ZA" dirty="0"/>
              <a:t>7.2c   Litter &amp; Bins</a:t>
            </a:r>
          </a:p>
        </p:txBody>
      </p:sp>
      <p:pic>
        <p:nvPicPr>
          <p:cNvPr id="1026" name="Picture 2" descr="Clapping Gif Meaning">
            <a:extLst>
              <a:ext uri="{FF2B5EF4-FFF2-40B4-BE49-F238E27FC236}">
                <a16:creationId xmlns:a16="http://schemas.microsoft.com/office/drawing/2014/main" id="{EBD3CA89-B7FE-2088-3E59-01E0B5691E83}"/>
              </a:ext>
            </a:extLst>
          </p:cNvPr>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8439373" y="1861905"/>
            <a:ext cx="877957" cy="877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50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500"/>
                                  </p:stCondLst>
                                  <p:childTnLst>
                                    <p:set>
                                      <p:cBhvr>
                                        <p:cTn id="6" dur="1" fill="hold">
                                          <p:stCondLst>
                                            <p:cond delay="2499"/>
                                          </p:stCondLst>
                                        </p:cTn>
                                        <p:tgtEl>
                                          <p:spTgt spid="1026"/>
                                        </p:tgtEl>
                                        <p:attrNameLst>
                                          <p:attrName>style.visibility</p:attrName>
                                        </p:attrNameLst>
                                      </p:cBhvr>
                                      <p:to>
                                        <p:strVal val="visible"/>
                                      </p:to>
                                    </p:set>
                                  </p:childTnLst>
                                </p:cTn>
                              </p:par>
                            </p:childTnLst>
                          </p:cTn>
                        </p:par>
                        <p:par>
                          <p:cTn id="7" fill="hold">
                            <p:stCondLst>
                              <p:cond delay="6000"/>
                            </p:stCondLst>
                            <p:childTnLst>
                              <p:par>
                                <p:cTn id="8" presetID="10" presetClass="exit" presetSubtype="0" fill="hold" nodeType="afterEffect">
                                  <p:stCondLst>
                                    <p:cond delay="4000"/>
                                  </p:stCondLst>
                                  <p:childTnLst>
                                    <p:animEffect transition="out" filter="fade">
                                      <p:cBhvr>
                                        <p:cTn id="9" dur="2000"/>
                                        <p:tgtEl>
                                          <p:spTgt spid="1026"/>
                                        </p:tgtEl>
                                      </p:cBhvr>
                                    </p:animEffect>
                                    <p:set>
                                      <p:cBhvr>
                                        <p:cTn id="10" dur="1" fill="hold">
                                          <p:stCondLst>
                                            <p:cond delay="1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3461A474-B14C-4439-970D-B0A1F6EAB52A}"/>
              </a:ext>
            </a:extLst>
          </p:cNvPr>
          <p:cNvSpPr>
            <a:spLocks noGrp="1" noChangeArrowheads="1"/>
          </p:cNvSpPr>
          <p:nvPr>
            <p:ph type="title"/>
          </p:nvPr>
        </p:nvSpPr>
        <p:spPr>
          <a:xfrm>
            <a:off x="831850" y="2568575"/>
            <a:ext cx="10515600" cy="2852738"/>
          </a:xfrm>
        </p:spPr>
        <p:txBody>
          <a:bodyPr/>
          <a:lstStyle/>
          <a:p>
            <a:pPr eaLnBrk="1" hangingPunct="1"/>
            <a:r>
              <a:rPr lang="en-ZA" altLang="en-US" dirty="0"/>
              <a:t>7.3   Infrastructure</a:t>
            </a:r>
            <a:endParaRPr lang="en-ZA" altLang="en-US" sz="2800" i="1" dirty="0"/>
          </a:p>
        </p:txBody>
      </p:sp>
      <p:sp>
        <p:nvSpPr>
          <p:cNvPr id="15363" name="TextBox 2">
            <a:extLst>
              <a:ext uri="{FF2B5EF4-FFF2-40B4-BE49-F238E27FC236}">
                <a16:creationId xmlns:a16="http://schemas.microsoft.com/office/drawing/2014/main" id="{3544D38F-58DB-4BBE-86D6-AB818B2C5E8F}"/>
              </a:ext>
            </a:extLst>
          </p:cNvPr>
          <p:cNvSpPr txBox="1">
            <a:spLocks noChangeArrowheads="1"/>
          </p:cNvSpPr>
          <p:nvPr/>
        </p:nvSpPr>
        <p:spPr bwMode="auto">
          <a:xfrm>
            <a:off x="836613" y="5621338"/>
            <a:ext cx="6853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ZA" altLang="en-US" sz="2000" i="1" dirty="0"/>
              <a:t>Presented by Jonathan Crowther on behalf of Andrew McNulty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52AC92C-4E3E-4187-8007-7E1E4750AFE1}"/>
              </a:ext>
            </a:extLst>
          </p:cNvPr>
          <p:cNvSpPr>
            <a:spLocks noGrp="1" noChangeArrowheads="1"/>
          </p:cNvSpPr>
          <p:nvPr>
            <p:ph type="title"/>
          </p:nvPr>
        </p:nvSpPr>
        <p:spPr>
          <a:xfrm>
            <a:off x="579438" y="471488"/>
            <a:ext cx="10515600" cy="830262"/>
          </a:xfrm>
        </p:spPr>
        <p:txBody>
          <a:bodyPr/>
          <a:lstStyle/>
          <a:p>
            <a:pPr eaLnBrk="1" hangingPunct="1"/>
            <a:r>
              <a:rPr lang="en-ZA" altLang="en-US" dirty="0"/>
              <a:t>7.3a   Background</a:t>
            </a:r>
            <a:endParaRPr lang="en-ZA" altLang="en-US" sz="2200" dirty="0"/>
          </a:p>
        </p:txBody>
      </p:sp>
      <p:sp>
        <p:nvSpPr>
          <p:cNvPr id="19459" name="Text Placeholder 2">
            <a:extLst>
              <a:ext uri="{FF2B5EF4-FFF2-40B4-BE49-F238E27FC236}">
                <a16:creationId xmlns:a16="http://schemas.microsoft.com/office/drawing/2014/main" id="{D8D6C207-E991-4202-80B0-18F25751D438}"/>
              </a:ext>
            </a:extLst>
          </p:cNvPr>
          <p:cNvSpPr>
            <a:spLocks noGrp="1" noChangeArrowheads="1"/>
          </p:cNvSpPr>
          <p:nvPr>
            <p:ph type="body" sz="quarter" idx="10"/>
          </p:nvPr>
        </p:nvSpPr>
        <p:spPr>
          <a:xfrm>
            <a:off x="609600" y="1731410"/>
            <a:ext cx="5254625" cy="4614862"/>
          </a:xfrm>
        </p:spPr>
        <p:txBody>
          <a:bodyPr>
            <a:normAutofit fontScale="92500" lnSpcReduction="10000"/>
          </a:bodyPr>
          <a:lstStyle/>
          <a:p>
            <a:pPr marL="512763" indent="-512763" eaLnBrk="1" hangingPunct="1">
              <a:lnSpc>
                <a:spcPct val="150000"/>
              </a:lnSpc>
              <a:spcBef>
                <a:spcPct val="0"/>
              </a:spcBef>
              <a:spcAft>
                <a:spcPts val="0"/>
              </a:spcAft>
              <a:buClr>
                <a:schemeClr val="accent1"/>
              </a:buClr>
              <a:buSzPct val="90000"/>
              <a:buFont typeface="Wingdings" panose="05000000000000000000" pitchFamily="2" charset="2"/>
              <a:buChar char="§"/>
              <a:defRPr/>
            </a:pPr>
            <a:r>
              <a:rPr lang="en-ZA" altLang="en-US" dirty="0"/>
              <a:t>No mandate / budget for Infrastructure in 5 year plan to 2024. Small budget 2024/25 onwards </a:t>
            </a:r>
          </a:p>
          <a:p>
            <a:pPr marL="512763" indent="-512763" eaLnBrk="1" hangingPunct="1">
              <a:lnSpc>
                <a:spcPct val="150000"/>
              </a:lnSpc>
              <a:spcBef>
                <a:spcPct val="0"/>
              </a:spcBef>
              <a:spcAft>
                <a:spcPts val="0"/>
              </a:spcAft>
              <a:buClr>
                <a:schemeClr val="accent1"/>
              </a:buClr>
              <a:buSzPct val="90000"/>
              <a:buFont typeface="Wingdings" panose="05000000000000000000" pitchFamily="2" charset="2"/>
              <a:buChar char="§"/>
              <a:defRPr/>
            </a:pPr>
            <a:r>
              <a:rPr lang="en-ZA" altLang="en-US" dirty="0"/>
              <a:t>Rely on CoCT services, responsiveness, etc.</a:t>
            </a:r>
          </a:p>
          <a:p>
            <a:pPr marL="512763" indent="-512763" eaLnBrk="1" hangingPunct="1">
              <a:lnSpc>
                <a:spcPct val="150000"/>
              </a:lnSpc>
              <a:spcBef>
                <a:spcPct val="0"/>
              </a:spcBef>
              <a:spcAft>
                <a:spcPts val="0"/>
              </a:spcAft>
              <a:buClr>
                <a:schemeClr val="accent1"/>
              </a:buClr>
              <a:buSzPct val="90000"/>
              <a:buFont typeface="Wingdings" panose="05000000000000000000" pitchFamily="2" charset="2"/>
              <a:buChar char="§"/>
              <a:defRPr/>
            </a:pPr>
            <a:r>
              <a:rPr lang="en-ZA" altLang="en-US" dirty="0"/>
              <a:t>Four (Five) Infrastructural Areas:</a:t>
            </a:r>
          </a:p>
          <a:p>
            <a:pPr marL="0" indent="0" eaLnBrk="1" hangingPunct="1">
              <a:lnSpc>
                <a:spcPct val="150000"/>
              </a:lnSpc>
              <a:spcBef>
                <a:spcPct val="0"/>
              </a:spcBef>
              <a:spcAft>
                <a:spcPts val="0"/>
              </a:spcAft>
              <a:buClr>
                <a:schemeClr val="accent1"/>
              </a:buClr>
              <a:buSzPct val="90000"/>
              <a:buFont typeface="Arial" panose="020B0604020202020204" pitchFamily="34" charset="0"/>
              <a:buNone/>
              <a:defRPr/>
            </a:pPr>
            <a:endParaRPr lang="en-ZA" altLang="en-US" sz="1000" dirty="0"/>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1. Road Maintenance &amp; Signage</a:t>
            </a:r>
          </a:p>
          <a:p>
            <a:pPr marL="984250" lvl="3" indent="-447675" eaLnBrk="1" hangingPunct="1">
              <a:lnSpc>
                <a:spcPct val="150000"/>
              </a:lnSpc>
              <a:spcBef>
                <a:spcPct val="0"/>
              </a:spcBef>
              <a:spcAft>
                <a:spcPts val="0"/>
              </a:spcAft>
              <a:buClr>
                <a:schemeClr val="accent1"/>
              </a:buClr>
              <a:buSzPct val="90000"/>
              <a:buFont typeface="Calibri" panose="020F0502020204030204" pitchFamily="34" charset="0"/>
              <a:buChar char="―"/>
              <a:defRPr/>
            </a:pPr>
            <a:r>
              <a:rPr lang="en-ZA" altLang="en-US" dirty="0"/>
              <a:t>Parking / Congestion</a:t>
            </a:r>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2. Electricity</a:t>
            </a:r>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3. Sewerage</a:t>
            </a:r>
          </a:p>
          <a:p>
            <a:pPr marL="536575" lvl="1" indent="0" eaLnBrk="1" hangingPunct="1">
              <a:lnSpc>
                <a:spcPct val="150000"/>
              </a:lnSpc>
              <a:spcBef>
                <a:spcPct val="0"/>
              </a:spcBef>
              <a:spcAft>
                <a:spcPts val="0"/>
              </a:spcAft>
              <a:buClr>
                <a:schemeClr val="accent1"/>
              </a:buClr>
              <a:buSzPct val="90000"/>
              <a:buFont typeface="Arial" panose="020B0604020202020204" pitchFamily="34" charset="0"/>
              <a:buNone/>
              <a:defRPr/>
            </a:pPr>
            <a:r>
              <a:rPr lang="en-ZA" altLang="en-US" sz="2000" dirty="0"/>
              <a:t>4. Water</a:t>
            </a:r>
          </a:p>
        </p:txBody>
      </p:sp>
      <p:sp>
        <p:nvSpPr>
          <p:cNvPr id="16388" name="Slide Number Placeholder 3">
            <a:extLst>
              <a:ext uri="{FF2B5EF4-FFF2-40B4-BE49-F238E27FC236}">
                <a16:creationId xmlns:a16="http://schemas.microsoft.com/office/drawing/2014/main" id="{27EA9376-EFD8-40C7-9702-3650D599E97A}"/>
              </a:ext>
            </a:extLst>
          </p:cNvPr>
          <p:cNvSpPr txBox="1">
            <a:spLocks noChangeArrowheads="1"/>
          </p:cNvSpPr>
          <p:nvPr/>
        </p:nvSpPr>
        <p:spPr bwMode="auto">
          <a:xfrm>
            <a:off x="9226550" y="6192838"/>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41EE971E-8793-4BB4-B5A1-0AA1A35722BA}" type="slidenum">
              <a:rPr lang="en-ZA" altLang="en-US" sz="1000"/>
              <a:pPr algn="r" eaLnBrk="1" hangingPunct="1">
                <a:lnSpc>
                  <a:spcPct val="100000"/>
                </a:lnSpc>
                <a:spcBef>
                  <a:spcPct val="0"/>
                </a:spcBef>
                <a:buFontTx/>
                <a:buNone/>
              </a:pPr>
              <a:t>23</a:t>
            </a:fld>
            <a:endParaRPr lang="en-ZA" altLang="en-US" sz="1000"/>
          </a:p>
        </p:txBody>
      </p:sp>
      <p:pic>
        <p:nvPicPr>
          <p:cNvPr id="7" name="Picture 6">
            <a:extLst>
              <a:ext uri="{FF2B5EF4-FFF2-40B4-BE49-F238E27FC236}">
                <a16:creationId xmlns:a16="http://schemas.microsoft.com/office/drawing/2014/main" id="{BD83D5A0-6E83-2F6D-27E1-F7189A4204D6}"/>
              </a:ext>
            </a:extLst>
          </p:cNvPr>
          <p:cNvPicPr>
            <a:picLocks noChangeAspect="1"/>
          </p:cNvPicPr>
          <p:nvPr/>
        </p:nvPicPr>
        <p:blipFill rotWithShape="1">
          <a:blip r:embed="rId2"/>
          <a:srcRect l="15507" r="11381"/>
          <a:stretch/>
        </p:blipFill>
        <p:spPr>
          <a:xfrm>
            <a:off x="6327777" y="2009705"/>
            <a:ext cx="5031887" cy="41386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5F218DB2-DEA2-4E18-A2D7-0C72CBC48C8F}"/>
              </a:ext>
            </a:extLst>
          </p:cNvPr>
          <p:cNvSpPr>
            <a:spLocks noGrp="1" noChangeArrowheads="1"/>
          </p:cNvSpPr>
          <p:nvPr>
            <p:ph type="title"/>
          </p:nvPr>
        </p:nvSpPr>
        <p:spPr>
          <a:xfrm>
            <a:off x="579438" y="471488"/>
            <a:ext cx="10515600" cy="830262"/>
          </a:xfrm>
        </p:spPr>
        <p:txBody>
          <a:bodyPr/>
          <a:lstStyle/>
          <a:p>
            <a:pPr eaLnBrk="1" hangingPunct="1"/>
            <a:r>
              <a:rPr lang="en-ZA" altLang="en-US" dirty="0"/>
              <a:t>7.3b   Road Maintenance, Signage &amp; Traffic</a:t>
            </a:r>
            <a:endParaRPr lang="en-ZA" altLang="en-US" sz="2200" dirty="0"/>
          </a:p>
        </p:txBody>
      </p:sp>
      <p:sp>
        <p:nvSpPr>
          <p:cNvPr id="3" name="Text Placeholder 2">
            <a:extLst>
              <a:ext uri="{FF2B5EF4-FFF2-40B4-BE49-F238E27FC236}">
                <a16:creationId xmlns:a16="http://schemas.microsoft.com/office/drawing/2014/main" id="{D66A4862-F124-487B-9DDE-B92E8F7BFAB6}"/>
              </a:ext>
            </a:extLst>
          </p:cNvPr>
          <p:cNvSpPr>
            <a:spLocks noGrp="1"/>
          </p:cNvSpPr>
          <p:nvPr>
            <p:ph type="body" sz="quarter" idx="10"/>
          </p:nvPr>
        </p:nvSpPr>
        <p:spPr>
          <a:xfrm>
            <a:off x="609600" y="1640576"/>
            <a:ext cx="7123113" cy="4914900"/>
          </a:xfrm>
        </p:spPr>
        <p:txBody>
          <a:bodyPr rtlCol="0">
            <a:normAutofit fontScale="47500" lnSpcReduction="20000"/>
          </a:bodyPr>
          <a:lstStyle/>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r>
              <a:rPr lang="en-ZA" sz="4600" b="1" dirty="0">
                <a:solidFill>
                  <a:schemeClr val="accent5">
                    <a:lumMod val="75000"/>
                  </a:schemeClr>
                </a:solidFill>
              </a:rPr>
              <a:t>Road Maintenance &amp; Signage</a:t>
            </a:r>
          </a:p>
          <a:p>
            <a:pPr defTabSz="914377" eaLnBrk="1" fontAlgn="auto" hangingPunct="1">
              <a:lnSpc>
                <a:spcPct val="170000"/>
              </a:lnSpc>
              <a:spcBef>
                <a:spcPts val="0"/>
              </a:spcBef>
              <a:spcAft>
                <a:spcPts val="0"/>
              </a:spcAft>
              <a:buClr>
                <a:schemeClr val="accent1"/>
              </a:buClr>
              <a:buSzPct val="90000"/>
              <a:buFont typeface="Arial" panose="020B0604020202020204" pitchFamily="34" charset="0"/>
              <a:buBlip>
                <a:blip r:embed="rId2"/>
              </a:buBlip>
              <a:defRPr/>
            </a:pPr>
            <a:r>
              <a:rPr lang="en-ZA" sz="3800" dirty="0"/>
              <a:t>Built up relationships &amp; contacts with the CoCT</a:t>
            </a:r>
          </a:p>
          <a:p>
            <a:pPr defTabSz="914377" eaLnBrk="1" fontAlgn="auto" hangingPunct="1">
              <a:lnSpc>
                <a:spcPct val="170000"/>
              </a:lnSpc>
              <a:spcBef>
                <a:spcPts val="0"/>
              </a:spcBef>
              <a:spcAft>
                <a:spcPts val="0"/>
              </a:spcAft>
              <a:buClr>
                <a:schemeClr val="accent1"/>
              </a:buClr>
              <a:buSzPct val="90000"/>
              <a:buFont typeface="Arial" panose="020B0604020202020204" pitchFamily="34" charset="0"/>
              <a:buBlip>
                <a:blip r:embed="rId2"/>
              </a:buBlip>
              <a:defRPr/>
            </a:pPr>
            <a:endParaRPr lang="en-ZA" sz="800" dirty="0"/>
          </a:p>
          <a:p>
            <a:pPr defTabSz="914377" eaLnBrk="1" fontAlgn="auto" hangingPunct="1">
              <a:lnSpc>
                <a:spcPct val="170000"/>
              </a:lnSpc>
              <a:spcBef>
                <a:spcPts val="0"/>
              </a:spcBef>
              <a:spcAft>
                <a:spcPts val="0"/>
              </a:spcAft>
              <a:buClr>
                <a:schemeClr val="accent1"/>
              </a:buClr>
              <a:buSzPct val="90000"/>
              <a:buFont typeface="Arial" panose="020B0604020202020204" pitchFamily="34" charset="0"/>
              <a:buBlip>
                <a:blip r:embed="rId2"/>
              </a:buBlip>
              <a:defRPr/>
            </a:pPr>
            <a:r>
              <a:rPr lang="en-ZA" sz="3800" dirty="0"/>
              <a:t>Twenty-five (notified) items addressed over 38 months (two large projects) </a:t>
            </a:r>
          </a:p>
          <a:p>
            <a:pPr lvl="1" defTabSz="914377" eaLnBrk="1" fontAlgn="auto" hangingPunct="1">
              <a:lnSpc>
                <a:spcPct val="170000"/>
              </a:lnSpc>
              <a:spcBef>
                <a:spcPts val="0"/>
              </a:spcBef>
              <a:spcAft>
                <a:spcPts val="0"/>
              </a:spcAft>
              <a:buClr>
                <a:schemeClr val="accent1"/>
              </a:buClr>
              <a:buSzPct val="90000"/>
              <a:buFont typeface="Calibri" panose="020F0502020204030204" pitchFamily="34" charset="0"/>
              <a:buChar char="―"/>
              <a:defRPr/>
            </a:pPr>
            <a:r>
              <a:rPr lang="en-ZA" sz="3400" dirty="0"/>
              <a:t>Potholes, painted road lines, unblocking storm water channels, new signs</a:t>
            </a:r>
          </a:p>
          <a:p>
            <a:pPr lvl="1" defTabSz="914377" eaLnBrk="1" fontAlgn="auto" hangingPunct="1">
              <a:lnSpc>
                <a:spcPct val="170000"/>
              </a:lnSpc>
              <a:spcBef>
                <a:spcPts val="0"/>
              </a:spcBef>
              <a:spcAft>
                <a:spcPts val="0"/>
              </a:spcAft>
              <a:buClr>
                <a:schemeClr val="accent1"/>
              </a:buClr>
              <a:buSzPct val="90000"/>
              <a:buFont typeface="Calibri" panose="020F0502020204030204" pitchFamily="34" charset="0"/>
              <a:buChar char="―"/>
              <a:defRPr/>
            </a:pPr>
            <a:r>
              <a:rPr lang="en-ZA" sz="3400" dirty="0"/>
              <a:t>Response time good except during hard lockdown</a:t>
            </a:r>
          </a:p>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endParaRPr lang="en-ZA" sz="1300" dirty="0">
              <a:solidFill>
                <a:schemeClr val="accent5">
                  <a:lumMod val="75000"/>
                </a:schemeClr>
              </a:solidFill>
            </a:endParaRPr>
          </a:p>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r>
              <a:rPr lang="en-ZA" sz="4600" b="1" dirty="0">
                <a:solidFill>
                  <a:schemeClr val="accent5">
                    <a:lumMod val="75000"/>
                  </a:schemeClr>
                </a:solidFill>
              </a:rPr>
              <a:t>Traffic Enforcement</a:t>
            </a:r>
          </a:p>
          <a:p>
            <a:pPr defTabSz="914377" eaLnBrk="1" fontAlgn="auto" hangingPunct="1">
              <a:lnSpc>
                <a:spcPct val="170000"/>
              </a:lnSpc>
              <a:spcBef>
                <a:spcPts val="0"/>
              </a:spcBef>
              <a:spcAft>
                <a:spcPts val="0"/>
              </a:spcAft>
              <a:buClr>
                <a:schemeClr val="accent1"/>
              </a:buClr>
              <a:buSzPct val="90000"/>
              <a:buFont typeface="Arial" panose="020B0604020202020204" pitchFamily="34" charset="0"/>
              <a:buBlip>
                <a:blip r:embed="rId2"/>
              </a:buBlip>
              <a:defRPr/>
            </a:pPr>
            <a:r>
              <a:rPr lang="en-ZA" sz="3800" dirty="0" err="1"/>
              <a:t>CoCT</a:t>
            </a:r>
            <a:r>
              <a:rPr lang="en-ZA" sz="3800" dirty="0"/>
              <a:t> proactive traffic enforcement project was disappointing</a:t>
            </a:r>
          </a:p>
          <a:p>
            <a:pPr defTabSz="914377" eaLnBrk="1" fontAlgn="auto" hangingPunct="1">
              <a:lnSpc>
                <a:spcPct val="170000"/>
              </a:lnSpc>
              <a:spcBef>
                <a:spcPts val="0"/>
              </a:spcBef>
              <a:spcAft>
                <a:spcPts val="0"/>
              </a:spcAft>
              <a:buClr>
                <a:schemeClr val="accent1"/>
              </a:buClr>
              <a:buSzPct val="90000"/>
              <a:buFont typeface="Arial" panose="020B0604020202020204" pitchFamily="34" charset="0"/>
              <a:buBlip>
                <a:blip r:embed="rId2"/>
              </a:buBlip>
              <a:defRPr/>
            </a:pPr>
            <a:endParaRPr lang="en-ZA" sz="800" dirty="0"/>
          </a:p>
          <a:p>
            <a:pPr defTabSz="914377" eaLnBrk="1" fontAlgn="auto" hangingPunct="1">
              <a:lnSpc>
                <a:spcPct val="170000"/>
              </a:lnSpc>
              <a:spcBef>
                <a:spcPts val="0"/>
              </a:spcBef>
              <a:spcAft>
                <a:spcPts val="0"/>
              </a:spcAft>
              <a:buClr>
                <a:schemeClr val="accent1"/>
              </a:buClr>
              <a:buSzPct val="90000"/>
              <a:buFont typeface="Arial" panose="020B0604020202020204" pitchFamily="34" charset="0"/>
              <a:buBlip>
                <a:blip r:embed="rId2"/>
              </a:buBlip>
              <a:defRPr/>
            </a:pPr>
            <a:r>
              <a:rPr lang="en-ZA" sz="3800" dirty="0"/>
              <a:t>Trying to understand other models e.g. Noordhoek</a:t>
            </a:r>
          </a:p>
          <a:p>
            <a:pPr marL="0" indent="0" defTabSz="914377" eaLnBrk="1" fontAlgn="auto" hangingPunct="1">
              <a:lnSpc>
                <a:spcPct val="170000"/>
              </a:lnSpc>
              <a:spcBef>
                <a:spcPts val="0"/>
              </a:spcBef>
              <a:spcAft>
                <a:spcPts val="0"/>
              </a:spcAft>
              <a:buClr>
                <a:schemeClr val="accent1"/>
              </a:buClr>
              <a:buSzPct val="90000"/>
              <a:buFont typeface="Arial" panose="020B0604020202020204" pitchFamily="34" charset="0"/>
              <a:buNone/>
              <a:defRPr/>
            </a:pPr>
            <a:endParaRPr lang="en-ZA" sz="2600" dirty="0"/>
          </a:p>
          <a:p>
            <a:pPr lvl="1" defTabSz="914377" eaLnBrk="1" fontAlgn="auto" hangingPunct="1">
              <a:lnSpc>
                <a:spcPct val="170000"/>
              </a:lnSpc>
              <a:spcBef>
                <a:spcPts val="0"/>
              </a:spcBef>
              <a:spcAft>
                <a:spcPts val="0"/>
              </a:spcAft>
              <a:buClr>
                <a:schemeClr val="accent1"/>
              </a:buClr>
              <a:buSzPct val="90000"/>
              <a:buFont typeface="Wingdings" panose="05000000000000000000" pitchFamily="2" charset="2"/>
              <a:buChar char="§"/>
              <a:defRPr/>
            </a:pPr>
            <a:endParaRPr lang="en-ZA" dirty="0"/>
          </a:p>
        </p:txBody>
      </p:sp>
      <p:sp>
        <p:nvSpPr>
          <p:cNvPr id="17412" name="Slide Number Placeholder 3">
            <a:extLst>
              <a:ext uri="{FF2B5EF4-FFF2-40B4-BE49-F238E27FC236}">
                <a16:creationId xmlns:a16="http://schemas.microsoft.com/office/drawing/2014/main" id="{3F926A5C-8855-40A3-93DD-6D7E4295D6A9}"/>
              </a:ext>
            </a:extLst>
          </p:cNvPr>
          <p:cNvSpPr txBox="1">
            <a:spLocks noChangeArrowheads="1"/>
          </p:cNvSpPr>
          <p:nvPr/>
        </p:nvSpPr>
        <p:spPr bwMode="auto">
          <a:xfrm>
            <a:off x="9226550" y="6192838"/>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78E66871-0B82-44C7-ACA5-DED31A161C6C}" type="slidenum">
              <a:rPr lang="en-ZA" altLang="en-US" sz="1000"/>
              <a:pPr algn="r" eaLnBrk="1" hangingPunct="1">
                <a:lnSpc>
                  <a:spcPct val="100000"/>
                </a:lnSpc>
                <a:spcBef>
                  <a:spcPct val="0"/>
                </a:spcBef>
                <a:buFontTx/>
                <a:buNone/>
              </a:pPr>
              <a:t>24</a:t>
            </a:fld>
            <a:endParaRPr lang="en-ZA" altLang="en-US" sz="1000"/>
          </a:p>
        </p:txBody>
      </p:sp>
      <p:pic>
        <p:nvPicPr>
          <p:cNvPr id="17413" name="Picture 7" descr="Road Signs | Requirements | Traffic | Regulatory | Brandon Industries |  Brandon Industries">
            <a:extLst>
              <a:ext uri="{FF2B5EF4-FFF2-40B4-BE49-F238E27FC236}">
                <a16:creationId xmlns:a16="http://schemas.microsoft.com/office/drawing/2014/main" id="{50F7FCC6-6D8C-4CDB-B32C-F6AD304AF4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5725" y="1800225"/>
            <a:ext cx="3986213"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ABED63C-973B-4720-AD86-2ED062899EFB}"/>
              </a:ext>
            </a:extLst>
          </p:cNvPr>
          <p:cNvSpPr>
            <a:spLocks noGrp="1" noChangeArrowheads="1"/>
          </p:cNvSpPr>
          <p:nvPr>
            <p:ph type="title"/>
          </p:nvPr>
        </p:nvSpPr>
        <p:spPr>
          <a:xfrm>
            <a:off x="579438" y="471488"/>
            <a:ext cx="10515600" cy="830262"/>
          </a:xfrm>
        </p:spPr>
        <p:txBody>
          <a:bodyPr/>
          <a:lstStyle/>
          <a:p>
            <a:pPr eaLnBrk="1" hangingPunct="1"/>
            <a:r>
              <a:rPr lang="en-ZA" altLang="en-US" dirty="0"/>
              <a:t>7.3c   Electricity</a:t>
            </a:r>
            <a:endParaRPr lang="en-ZA" altLang="en-US" sz="2200" dirty="0"/>
          </a:p>
        </p:txBody>
      </p:sp>
      <p:sp>
        <p:nvSpPr>
          <p:cNvPr id="18435" name="Text Placeholder 2">
            <a:extLst>
              <a:ext uri="{FF2B5EF4-FFF2-40B4-BE49-F238E27FC236}">
                <a16:creationId xmlns:a16="http://schemas.microsoft.com/office/drawing/2014/main" id="{EE530003-C83B-43AC-87FE-95E0C62D2502}"/>
              </a:ext>
            </a:extLst>
          </p:cNvPr>
          <p:cNvSpPr>
            <a:spLocks noGrp="1" noChangeArrowheads="1"/>
          </p:cNvSpPr>
          <p:nvPr>
            <p:ph type="body" sz="quarter" idx="10"/>
          </p:nvPr>
        </p:nvSpPr>
        <p:spPr>
          <a:xfrm>
            <a:off x="609600" y="1862138"/>
            <a:ext cx="7448550" cy="4614862"/>
          </a:xfrm>
          <a:noFill/>
        </p:spPr>
        <p:txBody>
          <a:bodyPr>
            <a:normAutofit/>
          </a:bodyPr>
          <a:lstStyle/>
          <a:p>
            <a:pPr eaLnBrk="1" hangingPunct="1">
              <a:lnSpc>
                <a:spcPct val="150000"/>
              </a:lnSpc>
              <a:spcBef>
                <a:spcPts val="1200"/>
              </a:spcBef>
              <a:spcAft>
                <a:spcPts val="1200"/>
              </a:spcAft>
              <a:buClr>
                <a:schemeClr val="accent1"/>
              </a:buClr>
              <a:buSzPct val="90000"/>
              <a:buFont typeface="Arial" panose="020B0604020202020204" pitchFamily="34" charset="0"/>
              <a:buBlip>
                <a:blip r:embed="rId2"/>
              </a:buBlip>
              <a:defRPr/>
            </a:pPr>
            <a:r>
              <a:rPr lang="en-ZA" altLang="en-US" sz="2400" dirty="0"/>
              <a:t>Ignoring load shedding, less power failure problems during 2023 compared to 2022 and 2021</a:t>
            </a:r>
          </a:p>
          <a:p>
            <a:pPr eaLnBrk="1" hangingPunct="1">
              <a:lnSpc>
                <a:spcPct val="150000"/>
              </a:lnSpc>
              <a:spcBef>
                <a:spcPts val="1200"/>
              </a:spcBef>
              <a:spcAft>
                <a:spcPts val="1200"/>
              </a:spcAft>
              <a:buClr>
                <a:schemeClr val="accent1"/>
              </a:buClr>
              <a:buSzPct val="90000"/>
              <a:buFont typeface="Arial" panose="020B0604020202020204" pitchFamily="34" charset="0"/>
              <a:buBlip>
                <a:blip r:embed="rId2"/>
              </a:buBlip>
              <a:defRPr/>
            </a:pPr>
            <a:r>
              <a:rPr lang="en-ZA" altLang="en-US" sz="2400" dirty="0"/>
              <a:t>Most impacted – </a:t>
            </a:r>
            <a:r>
              <a:rPr lang="en-ZA" altLang="en-US" sz="2400" dirty="0" err="1"/>
              <a:t>Leeukoppie</a:t>
            </a:r>
            <a:r>
              <a:rPr lang="en-ZA" altLang="en-US" sz="2400" dirty="0"/>
              <a:t> Road and Steens Way</a:t>
            </a:r>
          </a:p>
          <a:p>
            <a:pPr eaLnBrk="1" hangingPunct="1">
              <a:lnSpc>
                <a:spcPct val="150000"/>
              </a:lnSpc>
              <a:spcBef>
                <a:spcPts val="1200"/>
              </a:spcBef>
              <a:spcAft>
                <a:spcPts val="1200"/>
              </a:spcAft>
              <a:buClr>
                <a:schemeClr val="accent1"/>
              </a:buClr>
              <a:buSzPct val="90000"/>
              <a:buFont typeface="Arial" panose="020B0604020202020204" pitchFamily="34" charset="0"/>
              <a:buBlip>
                <a:blip r:embed="rId2"/>
              </a:buBlip>
              <a:defRPr/>
            </a:pPr>
            <a:r>
              <a:rPr lang="en-ZA" altLang="en-US" sz="2400" dirty="0"/>
              <a:t>Addressed by CoCT as a project (priority)</a:t>
            </a:r>
          </a:p>
          <a:p>
            <a:pPr eaLnBrk="1" hangingPunct="1">
              <a:lnSpc>
                <a:spcPct val="150000"/>
              </a:lnSpc>
              <a:spcBef>
                <a:spcPts val="1200"/>
              </a:spcBef>
              <a:spcAft>
                <a:spcPts val="1200"/>
              </a:spcAft>
              <a:buClr>
                <a:schemeClr val="accent1"/>
              </a:buClr>
              <a:buSzPct val="90000"/>
              <a:buFont typeface="Arial" panose="020B0604020202020204" pitchFamily="34" charset="0"/>
              <a:buBlip>
                <a:blip r:embed="rId2"/>
              </a:buBlip>
              <a:defRPr/>
            </a:pPr>
            <a:r>
              <a:rPr lang="en-ZA" altLang="en-US" sz="2400" dirty="0"/>
              <a:t>In general, responsiveness from CoCT is good</a:t>
            </a:r>
          </a:p>
          <a:p>
            <a:pPr marL="512763" indent="-512763" eaLnBrk="1" hangingPunct="1">
              <a:lnSpc>
                <a:spcPct val="150000"/>
              </a:lnSpc>
              <a:spcBef>
                <a:spcPts val="1200"/>
              </a:spcBef>
              <a:spcAft>
                <a:spcPts val="1200"/>
              </a:spcAft>
              <a:buClr>
                <a:schemeClr val="accent1"/>
              </a:buClr>
              <a:buSzPct val="90000"/>
              <a:buFont typeface="Wingdings" panose="05000000000000000000" pitchFamily="2" charset="2"/>
              <a:buChar char="§"/>
              <a:defRPr/>
            </a:pPr>
            <a:endParaRPr lang="en-ZA" altLang="en-US" sz="2400" dirty="0"/>
          </a:p>
          <a:p>
            <a:pPr marL="512763" indent="-512763" eaLnBrk="1" hangingPunct="1">
              <a:lnSpc>
                <a:spcPct val="150000"/>
              </a:lnSpc>
              <a:spcBef>
                <a:spcPts val="1200"/>
              </a:spcBef>
              <a:spcAft>
                <a:spcPts val="1200"/>
              </a:spcAft>
              <a:buClr>
                <a:schemeClr val="accent1"/>
              </a:buClr>
              <a:buSzPct val="90000"/>
              <a:buFont typeface="Wingdings" panose="05000000000000000000" pitchFamily="2" charset="2"/>
              <a:buChar char="§"/>
              <a:defRPr/>
            </a:pPr>
            <a:endParaRPr lang="en-ZA" altLang="en-US" sz="2400" dirty="0"/>
          </a:p>
          <a:p>
            <a:pPr marL="801688" lvl="1" indent="-266700" eaLnBrk="1" hangingPunct="1">
              <a:lnSpc>
                <a:spcPct val="150000"/>
              </a:lnSpc>
              <a:spcBef>
                <a:spcPts val="1200"/>
              </a:spcBef>
              <a:spcAft>
                <a:spcPts val="1200"/>
              </a:spcAft>
              <a:buClr>
                <a:schemeClr val="accent1"/>
              </a:buClr>
              <a:buSzPct val="90000"/>
              <a:buFont typeface="Wingdings" panose="05000000000000000000" pitchFamily="2" charset="2"/>
              <a:buChar char="§"/>
              <a:defRPr/>
            </a:pPr>
            <a:endParaRPr lang="en-ZA" altLang="en-US" sz="2400" dirty="0"/>
          </a:p>
        </p:txBody>
      </p:sp>
      <p:sp>
        <p:nvSpPr>
          <p:cNvPr id="18436" name="Slide Number Placeholder 3">
            <a:extLst>
              <a:ext uri="{FF2B5EF4-FFF2-40B4-BE49-F238E27FC236}">
                <a16:creationId xmlns:a16="http://schemas.microsoft.com/office/drawing/2014/main" id="{B33B5D88-4C67-467A-9090-5379B51FC145}"/>
              </a:ext>
            </a:extLst>
          </p:cNvPr>
          <p:cNvSpPr txBox="1">
            <a:spLocks noChangeArrowheads="1"/>
          </p:cNvSpPr>
          <p:nvPr/>
        </p:nvSpPr>
        <p:spPr bwMode="auto">
          <a:xfrm>
            <a:off x="9226550" y="6192838"/>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29689380-27A1-4D17-9F8C-3A97984507E8}" type="slidenum">
              <a:rPr lang="en-ZA" altLang="en-US" sz="1000"/>
              <a:pPr algn="r" eaLnBrk="1" hangingPunct="1">
                <a:lnSpc>
                  <a:spcPct val="100000"/>
                </a:lnSpc>
                <a:spcBef>
                  <a:spcPct val="0"/>
                </a:spcBef>
                <a:buFontTx/>
                <a:buNone/>
              </a:pPr>
              <a:t>25</a:t>
            </a:fld>
            <a:endParaRPr lang="en-ZA" altLang="en-US" sz="1000"/>
          </a:p>
        </p:txBody>
      </p:sp>
      <p:pic>
        <p:nvPicPr>
          <p:cNvPr id="18437" name="Picture 7" descr="Electrical Safety [Questions &amp;amp; Answers] | Creative Safety Supply">
            <a:extLst>
              <a:ext uri="{FF2B5EF4-FFF2-40B4-BE49-F238E27FC236}">
                <a16:creationId xmlns:a16="http://schemas.microsoft.com/office/drawing/2014/main" id="{EECBF2C5-4B50-4CDF-8600-1D40E75C414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769" r="4724" b="14745"/>
          <a:stretch>
            <a:fillRect/>
          </a:stretch>
        </p:blipFill>
        <p:spPr bwMode="auto">
          <a:xfrm>
            <a:off x="7640842" y="3051175"/>
            <a:ext cx="4224337"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CARTOON: Eskom's supply failure">
            <a:extLst>
              <a:ext uri="{FF2B5EF4-FFF2-40B4-BE49-F238E27FC236}">
                <a16:creationId xmlns:a16="http://schemas.microsoft.com/office/drawing/2014/main" id="{43277D0C-9369-8BCA-E7F2-6347BC46A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301" y="3031831"/>
            <a:ext cx="4449417" cy="312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anim calcmode="lin" valueType="num">
                                      <p:cBhvr>
                                        <p:cTn id="8" dur="500" fill="hold"/>
                                        <p:tgtEl>
                                          <p:spTgt spid="10244"/>
                                        </p:tgtEl>
                                        <p:attrNameLst>
                                          <p:attrName>ppt_x</p:attrName>
                                        </p:attrNameLst>
                                      </p:cBhvr>
                                      <p:tavLst>
                                        <p:tav tm="0">
                                          <p:val>
                                            <p:strVal val="#ppt_x"/>
                                          </p:val>
                                        </p:tav>
                                        <p:tav tm="100000">
                                          <p:val>
                                            <p:strVal val="#ppt_x"/>
                                          </p:val>
                                        </p:tav>
                                      </p:tavLst>
                                    </p:anim>
                                    <p:anim calcmode="lin" valueType="num">
                                      <p:cBhvr>
                                        <p:cTn id="9" dur="5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0244"/>
                                        </p:tgtEl>
                                      </p:cBhvr>
                                    </p:animEffect>
                                    <p:anim calcmode="lin" valueType="num">
                                      <p:cBhvr>
                                        <p:cTn id="14" dur="1000"/>
                                        <p:tgtEl>
                                          <p:spTgt spid="10244"/>
                                        </p:tgtEl>
                                        <p:attrNameLst>
                                          <p:attrName>ppt_x</p:attrName>
                                        </p:attrNameLst>
                                      </p:cBhvr>
                                      <p:tavLst>
                                        <p:tav tm="0">
                                          <p:val>
                                            <p:strVal val="ppt_x"/>
                                          </p:val>
                                        </p:tav>
                                        <p:tav tm="100000">
                                          <p:val>
                                            <p:strVal val="ppt_x"/>
                                          </p:val>
                                        </p:tav>
                                      </p:tavLst>
                                    </p:anim>
                                    <p:anim calcmode="lin" valueType="num">
                                      <p:cBhvr>
                                        <p:cTn id="15" dur="1000"/>
                                        <p:tgtEl>
                                          <p:spTgt spid="10244"/>
                                        </p:tgtEl>
                                        <p:attrNameLst>
                                          <p:attrName>ppt_y</p:attrName>
                                        </p:attrNameLst>
                                      </p:cBhvr>
                                      <p:tavLst>
                                        <p:tav tm="0">
                                          <p:val>
                                            <p:strVal val="ppt_y"/>
                                          </p:val>
                                        </p:tav>
                                        <p:tav tm="100000">
                                          <p:val>
                                            <p:strVal val="ppt_y+.1"/>
                                          </p:val>
                                        </p:tav>
                                      </p:tavLst>
                                    </p:anim>
                                    <p:set>
                                      <p:cBhvr>
                                        <p:cTn id="16" dur="1" fill="hold">
                                          <p:stCondLst>
                                            <p:cond delay="999"/>
                                          </p:stCondLst>
                                        </p:cTn>
                                        <p:tgtEl>
                                          <p:spTgt spid="102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1A57A90-623B-45E5-ADDC-6B28F6C0EF2D}"/>
              </a:ext>
            </a:extLst>
          </p:cNvPr>
          <p:cNvSpPr>
            <a:spLocks noGrp="1" noChangeArrowheads="1"/>
          </p:cNvSpPr>
          <p:nvPr>
            <p:ph type="title"/>
          </p:nvPr>
        </p:nvSpPr>
        <p:spPr>
          <a:xfrm>
            <a:off x="579438" y="471488"/>
            <a:ext cx="10515600" cy="830262"/>
          </a:xfrm>
        </p:spPr>
        <p:txBody>
          <a:bodyPr/>
          <a:lstStyle/>
          <a:p>
            <a:pPr eaLnBrk="1" hangingPunct="1"/>
            <a:r>
              <a:rPr lang="en-ZA" altLang="en-US" dirty="0"/>
              <a:t>7.3d   Sewerage</a:t>
            </a:r>
            <a:endParaRPr lang="en-ZA" altLang="en-US" sz="2200" dirty="0"/>
          </a:p>
        </p:txBody>
      </p:sp>
      <p:sp>
        <p:nvSpPr>
          <p:cNvPr id="19459" name="Text Placeholder 2">
            <a:extLst>
              <a:ext uri="{FF2B5EF4-FFF2-40B4-BE49-F238E27FC236}">
                <a16:creationId xmlns:a16="http://schemas.microsoft.com/office/drawing/2014/main" id="{1908A5E4-4D71-440F-A570-3D156F30557F}"/>
              </a:ext>
            </a:extLst>
          </p:cNvPr>
          <p:cNvSpPr>
            <a:spLocks noGrp="1" noChangeArrowheads="1"/>
          </p:cNvSpPr>
          <p:nvPr>
            <p:ph type="body" sz="quarter" idx="10"/>
          </p:nvPr>
        </p:nvSpPr>
        <p:spPr>
          <a:xfrm>
            <a:off x="609600" y="1771650"/>
            <a:ext cx="7448550" cy="4614863"/>
          </a:xfrm>
        </p:spPr>
        <p:txBody>
          <a:bodyPr/>
          <a:lstStyle/>
          <a:p>
            <a:pPr eaLnBrk="1" hangingPunct="1">
              <a:lnSpc>
                <a:spcPct val="150000"/>
              </a:lnSpc>
              <a:spcBef>
                <a:spcPts val="900"/>
              </a:spcBef>
              <a:spcAft>
                <a:spcPts val="900"/>
              </a:spcAft>
              <a:buClr>
                <a:schemeClr val="accent1"/>
              </a:buClr>
              <a:buSzPct val="90000"/>
              <a:buFont typeface="Arial" panose="020B0604020202020204" pitchFamily="34" charset="0"/>
              <a:buBlip>
                <a:blip r:embed="rId2"/>
              </a:buBlip>
              <a:defRPr/>
            </a:pPr>
            <a:r>
              <a:rPr lang="en-ZA" altLang="en-US" sz="2400" dirty="0"/>
              <a:t>Recurring problem of sewerage leaks</a:t>
            </a:r>
          </a:p>
          <a:p>
            <a:pPr eaLnBrk="1" hangingPunct="1">
              <a:lnSpc>
                <a:spcPct val="150000"/>
              </a:lnSpc>
              <a:spcBef>
                <a:spcPts val="900"/>
              </a:spcBef>
              <a:spcAft>
                <a:spcPts val="900"/>
              </a:spcAft>
              <a:buClr>
                <a:schemeClr val="accent1"/>
              </a:buClr>
              <a:buSzPct val="90000"/>
              <a:buFont typeface="Arial" panose="020B0604020202020204" pitchFamily="34" charset="0"/>
              <a:buBlip>
                <a:blip r:embed="rId2"/>
              </a:buBlip>
              <a:defRPr/>
            </a:pPr>
            <a:r>
              <a:rPr lang="en-ZA" altLang="en-US" sz="2400" dirty="0"/>
              <a:t>38 (notified) faults over the past 42 months  </a:t>
            </a:r>
          </a:p>
          <a:p>
            <a:pPr eaLnBrk="1" hangingPunct="1">
              <a:lnSpc>
                <a:spcPct val="150000"/>
              </a:lnSpc>
              <a:spcBef>
                <a:spcPts val="900"/>
              </a:spcBef>
              <a:spcAft>
                <a:spcPts val="900"/>
              </a:spcAft>
              <a:buClr>
                <a:schemeClr val="accent1"/>
              </a:buClr>
              <a:buSzPct val="90000"/>
              <a:buFont typeface="Arial" panose="020B0604020202020204" pitchFamily="34" charset="0"/>
              <a:buBlip>
                <a:blip r:embed="rId2"/>
              </a:buBlip>
              <a:defRPr/>
            </a:pPr>
            <a:r>
              <a:rPr lang="en-ZA" altLang="en-US" sz="2400" dirty="0"/>
              <a:t>CoCT fixes most faults promptly</a:t>
            </a:r>
          </a:p>
          <a:p>
            <a:pPr eaLnBrk="1" hangingPunct="1">
              <a:lnSpc>
                <a:spcPct val="150000"/>
              </a:lnSpc>
              <a:spcBef>
                <a:spcPts val="900"/>
              </a:spcBef>
              <a:spcAft>
                <a:spcPts val="900"/>
              </a:spcAft>
              <a:buClr>
                <a:schemeClr val="accent1"/>
              </a:buClr>
              <a:buSzPct val="90000"/>
              <a:buFont typeface="Arial" panose="020B0604020202020204" pitchFamily="34" charset="0"/>
              <a:buBlip>
                <a:blip r:embed="rId2"/>
              </a:buBlip>
              <a:defRPr/>
            </a:pPr>
            <a:r>
              <a:rPr lang="en-ZA" altLang="en-US" sz="2400" dirty="0"/>
              <a:t>LSRA Infrastructure sub-committee</a:t>
            </a:r>
          </a:p>
          <a:p>
            <a:pPr marL="984250" lvl="1" indent="-447675" eaLnBrk="1" hangingPunct="1">
              <a:lnSpc>
                <a:spcPct val="150000"/>
              </a:lnSpc>
              <a:spcBef>
                <a:spcPts val="900"/>
              </a:spcBef>
              <a:spcAft>
                <a:spcPts val="900"/>
              </a:spcAft>
              <a:buClr>
                <a:schemeClr val="accent1"/>
              </a:buClr>
              <a:buSzPct val="90000"/>
              <a:buFont typeface="Calibri" panose="020F0502020204030204" pitchFamily="34" charset="0"/>
              <a:buChar char="―"/>
              <a:defRPr/>
            </a:pPr>
            <a:r>
              <a:rPr lang="en-ZA" altLang="en-US" sz="1800" dirty="0"/>
              <a:t>Project to work with the City to provide preventative maintenance</a:t>
            </a:r>
          </a:p>
          <a:p>
            <a:pPr marL="984250" lvl="1" indent="-447675" eaLnBrk="1" hangingPunct="1">
              <a:lnSpc>
                <a:spcPct val="150000"/>
              </a:lnSpc>
              <a:spcBef>
                <a:spcPts val="900"/>
              </a:spcBef>
              <a:spcAft>
                <a:spcPts val="900"/>
              </a:spcAft>
              <a:buClr>
                <a:schemeClr val="accent1"/>
              </a:buClr>
              <a:buSzPct val="90000"/>
              <a:buFont typeface="Calibri" panose="020F0502020204030204" pitchFamily="34" charset="0"/>
              <a:buChar char="―"/>
              <a:defRPr/>
            </a:pPr>
            <a:r>
              <a:rPr lang="en-ZA" altLang="en-US" sz="1800" dirty="0"/>
              <a:t>Budget, Practical implementation with the City</a:t>
            </a:r>
          </a:p>
          <a:p>
            <a:pPr marL="512763" indent="-512763" eaLnBrk="1" hangingPunct="1">
              <a:lnSpc>
                <a:spcPct val="150000"/>
              </a:lnSpc>
              <a:spcBef>
                <a:spcPct val="0"/>
              </a:spcBef>
              <a:buClr>
                <a:schemeClr val="accent1"/>
              </a:buClr>
              <a:buSzPct val="90000"/>
              <a:buFont typeface="Wingdings" panose="05000000000000000000" pitchFamily="2" charset="2"/>
              <a:buChar char="§"/>
              <a:defRPr/>
            </a:pPr>
            <a:endParaRPr lang="en-ZA" altLang="en-US" sz="2400" dirty="0"/>
          </a:p>
          <a:p>
            <a:pPr marL="512763" indent="-512763" eaLnBrk="1" hangingPunct="1">
              <a:lnSpc>
                <a:spcPct val="150000"/>
              </a:lnSpc>
              <a:spcBef>
                <a:spcPct val="0"/>
              </a:spcBef>
              <a:buClr>
                <a:schemeClr val="accent1"/>
              </a:buClr>
              <a:buSzPct val="90000"/>
              <a:buFont typeface="Wingdings" panose="05000000000000000000" pitchFamily="2" charset="2"/>
              <a:buChar char="§"/>
              <a:defRPr/>
            </a:pPr>
            <a:endParaRPr lang="en-ZA" altLang="en-US" sz="2400" dirty="0"/>
          </a:p>
          <a:p>
            <a:pPr marL="801688" lvl="1" indent="-266700" eaLnBrk="1" hangingPunct="1">
              <a:lnSpc>
                <a:spcPct val="150000"/>
              </a:lnSpc>
              <a:spcBef>
                <a:spcPct val="0"/>
              </a:spcBef>
              <a:buClr>
                <a:schemeClr val="accent1"/>
              </a:buClr>
              <a:buSzPct val="90000"/>
              <a:buFont typeface="Wingdings" panose="05000000000000000000" pitchFamily="2" charset="2"/>
              <a:buChar char="§"/>
              <a:defRPr/>
            </a:pPr>
            <a:endParaRPr lang="en-ZA" altLang="en-US" sz="2400" dirty="0"/>
          </a:p>
        </p:txBody>
      </p:sp>
      <p:sp>
        <p:nvSpPr>
          <p:cNvPr id="19460" name="Slide Number Placeholder 3">
            <a:extLst>
              <a:ext uri="{FF2B5EF4-FFF2-40B4-BE49-F238E27FC236}">
                <a16:creationId xmlns:a16="http://schemas.microsoft.com/office/drawing/2014/main" id="{2F57FD08-CB2C-46F4-9588-1A9CCB434435}"/>
              </a:ext>
            </a:extLst>
          </p:cNvPr>
          <p:cNvSpPr txBox="1">
            <a:spLocks noChangeArrowheads="1"/>
          </p:cNvSpPr>
          <p:nvPr/>
        </p:nvSpPr>
        <p:spPr bwMode="auto">
          <a:xfrm>
            <a:off x="9226550" y="6192838"/>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CAF972DF-4302-421D-83B0-0BCAAC730700}" type="slidenum">
              <a:rPr lang="en-ZA" altLang="en-US" sz="1000"/>
              <a:pPr algn="r" eaLnBrk="1" hangingPunct="1">
                <a:lnSpc>
                  <a:spcPct val="100000"/>
                </a:lnSpc>
                <a:spcBef>
                  <a:spcPct val="0"/>
                </a:spcBef>
                <a:buFontTx/>
                <a:buNone/>
              </a:pPr>
              <a:t>26</a:t>
            </a:fld>
            <a:endParaRPr lang="en-ZA" altLang="en-US" sz="1000"/>
          </a:p>
        </p:txBody>
      </p:sp>
      <p:pic>
        <p:nvPicPr>
          <p:cNvPr id="19461" name="Picture 7" descr="Sewer Cartoon HD Stock Images | Shutterstock">
            <a:extLst>
              <a:ext uri="{FF2B5EF4-FFF2-40B4-BE49-F238E27FC236}">
                <a16:creationId xmlns:a16="http://schemas.microsoft.com/office/drawing/2014/main" id="{CEB69FD4-E812-442F-B9D6-7E8D2F47B0C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606"/>
          <a:stretch>
            <a:fillRect/>
          </a:stretch>
        </p:blipFill>
        <p:spPr bwMode="auto">
          <a:xfrm>
            <a:off x="6956425" y="2227263"/>
            <a:ext cx="479901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1F50780-B529-40AC-9B1D-2149C17360FC}"/>
              </a:ext>
            </a:extLst>
          </p:cNvPr>
          <p:cNvSpPr>
            <a:spLocks noGrp="1" noChangeArrowheads="1"/>
          </p:cNvSpPr>
          <p:nvPr>
            <p:ph type="title"/>
          </p:nvPr>
        </p:nvSpPr>
        <p:spPr>
          <a:xfrm>
            <a:off x="579438" y="471488"/>
            <a:ext cx="10515600" cy="830262"/>
          </a:xfrm>
        </p:spPr>
        <p:txBody>
          <a:bodyPr/>
          <a:lstStyle/>
          <a:p>
            <a:pPr eaLnBrk="1" hangingPunct="1"/>
            <a:r>
              <a:rPr lang="en-ZA" altLang="en-US" dirty="0"/>
              <a:t>7.3e   Water</a:t>
            </a:r>
            <a:endParaRPr lang="en-ZA" altLang="en-US" sz="2200" dirty="0"/>
          </a:p>
        </p:txBody>
      </p:sp>
      <p:sp>
        <p:nvSpPr>
          <p:cNvPr id="18435" name="Text Placeholder 2">
            <a:extLst>
              <a:ext uri="{FF2B5EF4-FFF2-40B4-BE49-F238E27FC236}">
                <a16:creationId xmlns:a16="http://schemas.microsoft.com/office/drawing/2014/main" id="{A7E34976-FD8F-4CBC-843F-9F68D6654FCE}"/>
              </a:ext>
            </a:extLst>
          </p:cNvPr>
          <p:cNvSpPr>
            <a:spLocks noGrp="1" noChangeArrowheads="1"/>
          </p:cNvSpPr>
          <p:nvPr>
            <p:ph type="body" sz="quarter" idx="10"/>
          </p:nvPr>
        </p:nvSpPr>
        <p:spPr>
          <a:xfrm>
            <a:off x="609600" y="1722435"/>
            <a:ext cx="7043738" cy="4745040"/>
          </a:xfrm>
        </p:spPr>
        <p:txBody>
          <a:bodyPr>
            <a:normAutofit lnSpcReduction="10000"/>
          </a:bodyPr>
          <a:lstStyle/>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Water faults (burst pipes) over past 12 months have been less than previous years</a:t>
            </a:r>
          </a:p>
          <a:p>
            <a:pPr eaLnBrk="1" hangingPunct="1">
              <a:lnSpc>
                <a:spcPct val="150000"/>
              </a:lnSpc>
              <a:spcBef>
                <a:spcPct val="0"/>
              </a:spcBef>
              <a:buClr>
                <a:schemeClr val="accent1"/>
              </a:buClr>
              <a:buSzPct val="120000"/>
              <a:buFont typeface="Arial" panose="020B0604020202020204" pitchFamily="34" charset="0"/>
              <a:buBlip>
                <a:blip r:embed="rId2"/>
              </a:buBlip>
              <a:defRPr/>
            </a:pPr>
            <a:endParaRPr lang="en-ZA" altLang="en-US" sz="1100" dirty="0"/>
          </a:p>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71 (notified) faults since January 2021  </a:t>
            </a:r>
          </a:p>
          <a:p>
            <a:pPr eaLnBrk="1" hangingPunct="1">
              <a:lnSpc>
                <a:spcPct val="150000"/>
              </a:lnSpc>
              <a:spcBef>
                <a:spcPct val="0"/>
              </a:spcBef>
              <a:buClr>
                <a:schemeClr val="accent1"/>
              </a:buClr>
              <a:buSzPct val="120000"/>
              <a:buFont typeface="Arial" panose="020B0604020202020204" pitchFamily="34" charset="0"/>
              <a:buBlip>
                <a:blip r:embed="rId2"/>
              </a:buBlip>
              <a:defRPr/>
            </a:pPr>
            <a:endParaRPr lang="en-ZA" altLang="en-US" sz="1100" dirty="0"/>
          </a:p>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CoCT fixes most faults promptly</a:t>
            </a:r>
          </a:p>
          <a:p>
            <a:pPr marL="0" indent="0" eaLnBrk="1" hangingPunct="1">
              <a:lnSpc>
                <a:spcPct val="150000"/>
              </a:lnSpc>
              <a:spcBef>
                <a:spcPct val="0"/>
              </a:spcBef>
              <a:buClr>
                <a:schemeClr val="accent1"/>
              </a:buClr>
              <a:buSzPct val="120000"/>
              <a:buNone/>
              <a:defRPr/>
            </a:pPr>
            <a:endParaRPr lang="en-ZA" altLang="en-US" sz="1100" dirty="0"/>
          </a:p>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Wider Community  Water Crisis - parts of Hout Bay more severely impacted</a:t>
            </a:r>
          </a:p>
          <a:p>
            <a:pPr marL="0" indent="0" eaLnBrk="1" hangingPunct="1">
              <a:lnSpc>
                <a:spcPct val="150000"/>
              </a:lnSpc>
              <a:spcBef>
                <a:spcPct val="0"/>
              </a:spcBef>
              <a:buClr>
                <a:schemeClr val="accent1"/>
              </a:buClr>
              <a:buSzPct val="120000"/>
              <a:buNone/>
              <a:defRPr/>
            </a:pPr>
            <a:endParaRPr lang="en-ZA" altLang="en-US" sz="1100" dirty="0"/>
          </a:p>
          <a:p>
            <a:pPr eaLnBrk="1" hangingPunct="1">
              <a:lnSpc>
                <a:spcPct val="150000"/>
              </a:lnSpc>
              <a:spcBef>
                <a:spcPct val="0"/>
              </a:spcBef>
              <a:buClr>
                <a:schemeClr val="accent1"/>
              </a:buClr>
              <a:buSzPct val="120000"/>
              <a:buFont typeface="Arial" panose="020B0604020202020204" pitchFamily="34" charset="0"/>
              <a:buBlip>
                <a:blip r:embed="rId2"/>
              </a:buBlip>
              <a:defRPr/>
            </a:pPr>
            <a:r>
              <a:rPr lang="en-ZA" altLang="en-US" sz="1900" dirty="0"/>
              <a:t>Plea: Report on the WhatsApp Group – tracking and ability to escalate with Counsellor</a:t>
            </a:r>
          </a:p>
          <a:p>
            <a:pPr marL="801688" lvl="1" indent="-266700" eaLnBrk="1" hangingPunct="1">
              <a:lnSpc>
                <a:spcPct val="150000"/>
              </a:lnSpc>
              <a:spcBef>
                <a:spcPct val="0"/>
              </a:spcBef>
              <a:buClr>
                <a:schemeClr val="accent1"/>
              </a:buClr>
              <a:buSzPct val="90000"/>
              <a:buFont typeface="Wingdings" panose="05000000000000000000" pitchFamily="2" charset="2"/>
              <a:buChar char="§"/>
              <a:defRPr/>
            </a:pPr>
            <a:endParaRPr lang="en-ZA" altLang="en-US" dirty="0"/>
          </a:p>
        </p:txBody>
      </p:sp>
      <p:sp>
        <p:nvSpPr>
          <p:cNvPr id="20484" name="Slide Number Placeholder 3">
            <a:extLst>
              <a:ext uri="{FF2B5EF4-FFF2-40B4-BE49-F238E27FC236}">
                <a16:creationId xmlns:a16="http://schemas.microsoft.com/office/drawing/2014/main" id="{CB6620F4-E69B-4F88-B80A-D7C1B395C5D1}"/>
              </a:ext>
            </a:extLst>
          </p:cNvPr>
          <p:cNvSpPr txBox="1">
            <a:spLocks noChangeArrowheads="1"/>
          </p:cNvSpPr>
          <p:nvPr/>
        </p:nvSpPr>
        <p:spPr bwMode="auto">
          <a:xfrm>
            <a:off x="9226550" y="6192838"/>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4213" indent="-2270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1413" indent="-2270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5986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5813" indent="-2270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30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02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74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4613" indent="-2270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fld id="{89F26E85-463B-454C-8D62-F0CA78E9FC0D}" type="slidenum">
              <a:rPr lang="en-ZA" altLang="en-US" sz="1000"/>
              <a:pPr algn="r" eaLnBrk="1" hangingPunct="1">
                <a:lnSpc>
                  <a:spcPct val="100000"/>
                </a:lnSpc>
                <a:spcBef>
                  <a:spcPct val="0"/>
                </a:spcBef>
                <a:buFontTx/>
                <a:buNone/>
              </a:pPr>
              <a:t>27</a:t>
            </a:fld>
            <a:endParaRPr lang="en-ZA" altLang="en-US" sz="1000"/>
          </a:p>
        </p:txBody>
      </p:sp>
      <p:grpSp>
        <p:nvGrpSpPr>
          <p:cNvPr id="20485" name="Group 1">
            <a:extLst>
              <a:ext uri="{FF2B5EF4-FFF2-40B4-BE49-F238E27FC236}">
                <a16:creationId xmlns:a16="http://schemas.microsoft.com/office/drawing/2014/main" id="{5939351E-8BC1-4C58-98D2-F0D9B9FA4E2D}"/>
              </a:ext>
            </a:extLst>
          </p:cNvPr>
          <p:cNvGrpSpPr>
            <a:grpSpLocks/>
          </p:cNvGrpSpPr>
          <p:nvPr/>
        </p:nvGrpSpPr>
        <p:grpSpPr bwMode="auto">
          <a:xfrm>
            <a:off x="7662863" y="1617663"/>
            <a:ext cx="3836987" cy="4849812"/>
            <a:chOff x="7672389" y="1459429"/>
            <a:chExt cx="3837124" cy="4849609"/>
          </a:xfrm>
        </p:grpSpPr>
        <p:pic>
          <p:nvPicPr>
            <p:cNvPr id="20486" name="Picture 11" descr="2016 Cartoon Calendar | WSP">
              <a:extLst>
                <a:ext uri="{FF2B5EF4-FFF2-40B4-BE49-F238E27FC236}">
                  <a16:creationId xmlns:a16="http://schemas.microsoft.com/office/drawing/2014/main" id="{CA881CD2-0228-42A7-9024-7977265FEA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389" y="1459429"/>
              <a:ext cx="3837124" cy="271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Cartoon Tap Water Vector Images (over 2,000)">
              <a:extLst>
                <a:ext uri="{FF2B5EF4-FFF2-40B4-BE49-F238E27FC236}">
                  <a16:creationId xmlns:a16="http://schemas.microsoft.com/office/drawing/2014/main" id="{C2FC8D3D-0091-4BA0-97A2-616B75F85FC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1830" y="3707297"/>
              <a:ext cx="2476858" cy="260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8.   Finance</a:t>
            </a:r>
          </a:p>
        </p:txBody>
      </p:sp>
      <p:sp>
        <p:nvSpPr>
          <p:cNvPr id="3" name="TextBox 2">
            <a:extLst>
              <a:ext uri="{FF2B5EF4-FFF2-40B4-BE49-F238E27FC236}">
                <a16:creationId xmlns:a16="http://schemas.microsoft.com/office/drawing/2014/main" id="{BF3646B8-E720-7060-22C3-ACB1854C524D}"/>
              </a:ext>
            </a:extLst>
          </p:cNvPr>
          <p:cNvSpPr txBox="1">
            <a:spLocks noChangeArrowheads="1"/>
          </p:cNvSpPr>
          <p:nvPr/>
        </p:nvSpPr>
        <p:spPr bwMode="auto">
          <a:xfrm>
            <a:off x="836613" y="5621338"/>
            <a:ext cx="6853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ZA" altLang="en-US" sz="2000" i="1" dirty="0"/>
              <a:t>Presented by Ian Scott</a:t>
            </a:r>
          </a:p>
        </p:txBody>
      </p:sp>
    </p:spTree>
    <p:extLst>
      <p:ext uri="{BB962C8B-B14F-4D97-AF65-F5344CB8AC3E}">
        <p14:creationId xmlns:p14="http://schemas.microsoft.com/office/powerpoint/2010/main" val="38172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8.1   Annual Financials</a:t>
            </a:r>
            <a:endParaRPr lang="en-ZA" sz="2200" dirty="0"/>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401081" y="1471566"/>
            <a:ext cx="10872604" cy="5024284"/>
          </a:xfrm>
        </p:spPr>
        <p:txBody>
          <a:bodyPr>
            <a:normAutofit fontScale="77500" lnSpcReduction="20000"/>
          </a:bodyPr>
          <a:lstStyle/>
          <a:p>
            <a:pPr marL="512763" indent="-333375">
              <a:lnSpc>
                <a:spcPct val="150000"/>
              </a:lnSpc>
              <a:buFont typeface="Wingdings" panose="05000000000000000000" pitchFamily="2" charset="2"/>
              <a:buChar char="§"/>
            </a:pPr>
            <a:r>
              <a:rPr lang="en-ZA" dirty="0"/>
              <a:t>Clean Audit Report</a:t>
            </a:r>
          </a:p>
          <a:p>
            <a:pPr marL="512763" indent="-333375">
              <a:lnSpc>
                <a:spcPct val="150000"/>
              </a:lnSpc>
              <a:buFont typeface="Wingdings" panose="05000000000000000000" pitchFamily="2" charset="2"/>
              <a:buChar char="§"/>
            </a:pPr>
            <a:r>
              <a:rPr lang="en-ZA" dirty="0"/>
              <a:t>Income Tax Exempt</a:t>
            </a:r>
          </a:p>
          <a:p>
            <a:pPr marL="512763" indent="-333375">
              <a:lnSpc>
                <a:spcPct val="150000"/>
              </a:lnSpc>
              <a:buFont typeface="Wingdings" panose="05000000000000000000" pitchFamily="2" charset="2"/>
              <a:buChar char="§"/>
            </a:pPr>
            <a:r>
              <a:rPr lang="en-ZA" dirty="0"/>
              <a:t>Additions to Property Plant and Equipment of R 515 920 – paid cash </a:t>
            </a:r>
          </a:p>
          <a:p>
            <a:pPr marL="512763" indent="-333375">
              <a:lnSpc>
                <a:spcPct val="150000"/>
              </a:lnSpc>
              <a:buFont typeface="Wingdings" panose="05000000000000000000" pitchFamily="2" charset="2"/>
              <a:buChar char="§"/>
            </a:pPr>
            <a:r>
              <a:rPr lang="en-ZA" dirty="0"/>
              <a:t>Net book value of Property Plant &amp; Equipment to R 601 174 after the above additions</a:t>
            </a:r>
          </a:p>
          <a:p>
            <a:pPr marL="512763" indent="-333375">
              <a:lnSpc>
                <a:spcPct val="150000"/>
              </a:lnSpc>
              <a:buFont typeface="Wingdings" panose="05000000000000000000" pitchFamily="2" charset="2"/>
              <a:buChar char="§"/>
            </a:pPr>
            <a:r>
              <a:rPr lang="en-ZA" dirty="0"/>
              <a:t>Surplus income for the year of R 759 353 and cumulative surplus of R2 338 459</a:t>
            </a:r>
          </a:p>
          <a:p>
            <a:pPr marL="512763" indent="-333375">
              <a:lnSpc>
                <a:spcPct val="150000"/>
              </a:lnSpc>
              <a:buFont typeface="Wingdings" panose="05000000000000000000" pitchFamily="2" charset="2"/>
              <a:buChar char="§"/>
            </a:pPr>
            <a:r>
              <a:rPr lang="en-ZA" dirty="0"/>
              <a:t>Cash reserves of R 1 756 480 at year end (up from R 1 467 091 Last year)</a:t>
            </a:r>
          </a:p>
          <a:p>
            <a:pPr marL="512763" indent="-333375">
              <a:lnSpc>
                <a:spcPct val="150000"/>
              </a:lnSpc>
              <a:buFont typeface="Wingdings" panose="05000000000000000000" pitchFamily="2" charset="2"/>
              <a:buChar char="§"/>
            </a:pPr>
            <a:r>
              <a:rPr lang="en-ZA" dirty="0"/>
              <a:t>Expenditure increased by only 2,1%</a:t>
            </a:r>
          </a:p>
          <a:p>
            <a:pPr marL="512763" indent="-333375">
              <a:lnSpc>
                <a:spcPct val="150000"/>
              </a:lnSpc>
              <a:buFont typeface="Wingdings" panose="05000000000000000000" pitchFamily="2" charset="2"/>
              <a:buChar char="§"/>
            </a:pPr>
            <a:r>
              <a:rPr lang="en-ZA" dirty="0"/>
              <a:t>Income increased by 8,4% % as a result of budgeted income increase and release of retentions.</a:t>
            </a:r>
          </a:p>
          <a:p>
            <a:pPr marL="512763" indent="-333375">
              <a:lnSpc>
                <a:spcPct val="150000"/>
              </a:lnSpc>
              <a:buFont typeface="Wingdings" panose="05000000000000000000" pitchFamily="2" charset="2"/>
              <a:buChar char="§"/>
            </a:pPr>
            <a:r>
              <a:rPr lang="en-ZA" dirty="0"/>
              <a:t>Interest received increased  from R 31 300 in 2022 to R90 131.</a:t>
            </a:r>
          </a:p>
          <a:p>
            <a:pPr marL="512763" indent="-333375">
              <a:lnSpc>
                <a:spcPct val="150000"/>
              </a:lnSpc>
              <a:buFont typeface="Wingdings" panose="05000000000000000000" pitchFamily="2" charset="2"/>
              <a:buChar char="§"/>
            </a:pPr>
            <a:r>
              <a:rPr lang="en-ZA" dirty="0"/>
              <a:t>Aim is to try build cash reserves further and to pay cash for new cameras </a:t>
            </a:r>
          </a:p>
          <a:p>
            <a:pPr marL="512763" indent="-333375">
              <a:lnSpc>
                <a:spcPct val="150000"/>
              </a:lnSpc>
              <a:buFont typeface="Wingdings" panose="05000000000000000000" pitchFamily="2" charset="2"/>
              <a:buChar char="§"/>
            </a:pPr>
            <a:r>
              <a:rPr lang="en-ZA" dirty="0"/>
              <a:t>This will mean higher depreciation but no leasing costs once current lease ends (was a cost of ± R 240 000 p.a.)</a:t>
            </a:r>
          </a:p>
          <a:p>
            <a:pPr marL="512763" indent="-333375">
              <a:lnSpc>
                <a:spcPct val="150000"/>
              </a:lnSpc>
              <a:buFont typeface="Wingdings" panose="05000000000000000000" pitchFamily="2" charset="2"/>
              <a:buChar char="§"/>
            </a:pPr>
            <a:r>
              <a:rPr lang="en-ZA" dirty="0"/>
              <a:t>Surplus going forward will be allocated to a capital expenditure reserve which will be used to replace equipment </a:t>
            </a:r>
          </a:p>
        </p:txBody>
      </p:sp>
      <p:pic>
        <p:nvPicPr>
          <p:cNvPr id="10" name="Picture 9">
            <a:extLst>
              <a:ext uri="{FF2B5EF4-FFF2-40B4-BE49-F238E27FC236}">
                <a16:creationId xmlns:a16="http://schemas.microsoft.com/office/drawing/2014/main" id="{673FDDDB-6027-4626-81BC-979BE08D6869}"/>
              </a:ext>
            </a:extLst>
          </p:cNvPr>
          <p:cNvPicPr>
            <a:picLocks noChangeAspect="1"/>
          </p:cNvPicPr>
          <p:nvPr/>
        </p:nvPicPr>
        <p:blipFill rotWithShape="1">
          <a:blip r:embed="rId2" cstate="print">
            <a:clrChange>
              <a:clrFrom>
                <a:srgbClr val="254E46"/>
              </a:clrFrom>
              <a:clrTo>
                <a:srgbClr val="254E46">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t="19756" b="5605"/>
          <a:stretch/>
        </p:blipFill>
        <p:spPr>
          <a:xfrm>
            <a:off x="8273468" y="496959"/>
            <a:ext cx="3348086" cy="1749288"/>
          </a:xfrm>
          <a:prstGeom prst="rect">
            <a:avLst/>
          </a:prstGeom>
        </p:spPr>
      </p:pic>
      <p:sp>
        <p:nvSpPr>
          <p:cNvPr id="6" name="Slide Number Placeholder 3">
            <a:extLst>
              <a:ext uri="{FF2B5EF4-FFF2-40B4-BE49-F238E27FC236}">
                <a16:creationId xmlns:a16="http://schemas.microsoft.com/office/drawing/2014/main" id="{609922B4-4E22-4B0B-92EF-064BB1AE285F}"/>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29</a:t>
            </a:fld>
            <a:endParaRPr lang="en-ZA" sz="1000" dirty="0"/>
          </a:p>
        </p:txBody>
      </p:sp>
    </p:spTree>
    <p:extLst>
      <p:ext uri="{BB962C8B-B14F-4D97-AF65-F5344CB8AC3E}">
        <p14:creationId xmlns:p14="http://schemas.microsoft.com/office/powerpoint/2010/main" val="2663290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774E-CCE4-495E-B7AB-C5ABFFD94D53}"/>
              </a:ext>
            </a:extLst>
          </p:cNvPr>
          <p:cNvSpPr>
            <a:spLocks noGrp="1"/>
          </p:cNvSpPr>
          <p:nvPr>
            <p:ph type="title"/>
          </p:nvPr>
        </p:nvSpPr>
        <p:spPr>
          <a:xfrm>
            <a:off x="579600" y="471600"/>
            <a:ext cx="10890467" cy="831274"/>
          </a:xfrm>
        </p:spPr>
        <p:txBody>
          <a:bodyPr>
            <a:normAutofit/>
          </a:bodyPr>
          <a:lstStyle/>
          <a:p>
            <a:r>
              <a:rPr lang="en-ZA" dirty="0"/>
              <a:t>2.   Welcome &amp; Apologies</a:t>
            </a:r>
          </a:p>
        </p:txBody>
      </p:sp>
      <p:sp>
        <p:nvSpPr>
          <p:cNvPr id="3" name="Text Placeholder 2">
            <a:extLst>
              <a:ext uri="{FF2B5EF4-FFF2-40B4-BE49-F238E27FC236}">
                <a16:creationId xmlns:a16="http://schemas.microsoft.com/office/drawing/2014/main" id="{04975CB6-BC1A-4CE3-B4AE-79651FB42515}"/>
              </a:ext>
            </a:extLst>
          </p:cNvPr>
          <p:cNvSpPr>
            <a:spLocks noGrp="1"/>
          </p:cNvSpPr>
          <p:nvPr>
            <p:ph type="body" sz="quarter" idx="10"/>
          </p:nvPr>
        </p:nvSpPr>
        <p:spPr>
          <a:xfrm>
            <a:off x="579599" y="1398640"/>
            <a:ext cx="10890467" cy="5220822"/>
          </a:xfrm>
        </p:spPr>
        <p:txBody>
          <a:bodyPr>
            <a:normAutofit/>
          </a:bodyPr>
          <a:lstStyle/>
          <a:p>
            <a:pPr>
              <a:lnSpc>
                <a:spcPct val="150000"/>
              </a:lnSpc>
              <a:spcBef>
                <a:spcPts val="0"/>
              </a:spcBef>
              <a:spcAft>
                <a:spcPts val="0"/>
              </a:spcAft>
              <a:buSzPct val="80000"/>
              <a:buFont typeface="Courier New" panose="02070309020205020404" pitchFamily="49" charset="0"/>
              <a:buChar char="o"/>
            </a:pPr>
            <a:endParaRPr lang="en-US" sz="1400" baseline="30000" dirty="0"/>
          </a:p>
          <a:p>
            <a:pPr>
              <a:lnSpc>
                <a:spcPct val="150000"/>
              </a:lnSpc>
              <a:spcBef>
                <a:spcPts val="0"/>
              </a:spcBef>
              <a:spcAft>
                <a:spcPts val="0"/>
              </a:spcAft>
              <a:buSzPct val="80000"/>
              <a:buFont typeface="Wingdings" panose="05000000000000000000" pitchFamily="2" charset="2"/>
              <a:buChar char="ü"/>
            </a:pPr>
            <a:r>
              <a:rPr lang="en-US" sz="2400" baseline="30000" dirty="0"/>
              <a:t>As a statutory legal entity, we have to apply the regulations, and do. </a:t>
            </a:r>
          </a:p>
          <a:p>
            <a:pPr>
              <a:lnSpc>
                <a:spcPct val="150000"/>
              </a:lnSpc>
              <a:spcBef>
                <a:spcPts val="0"/>
              </a:spcBef>
              <a:spcAft>
                <a:spcPts val="0"/>
              </a:spcAft>
              <a:buSzPct val="80000"/>
              <a:buFont typeface="Wingdings" panose="05000000000000000000" pitchFamily="2" charset="2"/>
              <a:buChar char="ü"/>
            </a:pPr>
            <a:r>
              <a:rPr lang="en-US" sz="2400" baseline="30000" dirty="0"/>
              <a:t>Therefore we must stick to our mandate. We cannot grant </a:t>
            </a:r>
            <a:r>
              <a:rPr lang="en-US" sz="2400" baseline="30000" dirty="0" err="1"/>
              <a:t>favours</a:t>
            </a:r>
            <a:r>
              <a:rPr lang="en-US" sz="2400" dirty="0"/>
              <a:t> </a:t>
            </a:r>
            <a:r>
              <a:rPr lang="en-US" sz="2400" baseline="30000" dirty="0"/>
              <a:t>or make exceptions.</a:t>
            </a:r>
          </a:p>
          <a:p>
            <a:pPr>
              <a:lnSpc>
                <a:spcPct val="150000"/>
              </a:lnSpc>
              <a:spcBef>
                <a:spcPts val="0"/>
              </a:spcBef>
              <a:spcAft>
                <a:spcPts val="0"/>
              </a:spcAft>
              <a:buSzPct val="80000"/>
              <a:buFont typeface="Wingdings" panose="05000000000000000000" pitchFamily="2" charset="2"/>
              <a:buChar char="ü"/>
            </a:pPr>
            <a:r>
              <a:rPr lang="en-US" sz="2400" baseline="30000" dirty="0"/>
              <a:t>New</a:t>
            </a:r>
            <a:r>
              <a:rPr lang="en-US" sz="2400" dirty="0"/>
              <a:t> </a:t>
            </a:r>
            <a:r>
              <a:rPr lang="en-US" sz="2400" baseline="30000" dirty="0"/>
              <a:t>members: have</a:t>
            </a:r>
            <a:r>
              <a:rPr lang="en-US" sz="2400" dirty="0"/>
              <a:t> </a:t>
            </a:r>
            <a:r>
              <a:rPr lang="en-US" sz="2400" baseline="30000" dirty="0"/>
              <a:t>to apply for membership, 7 days in advance of the AGM</a:t>
            </a:r>
          </a:p>
          <a:p>
            <a:pPr>
              <a:lnSpc>
                <a:spcPct val="150000"/>
              </a:lnSpc>
              <a:spcBef>
                <a:spcPts val="0"/>
              </a:spcBef>
              <a:spcAft>
                <a:spcPts val="0"/>
              </a:spcAft>
              <a:buSzPct val="80000"/>
              <a:buFont typeface="Wingdings" panose="05000000000000000000" pitchFamily="2" charset="2"/>
              <a:buChar char="ü"/>
            </a:pPr>
            <a:r>
              <a:rPr lang="en-US" sz="2400" baseline="30000" dirty="0"/>
              <a:t>Proxies have had to have been received 24 hours before the meeting</a:t>
            </a:r>
          </a:p>
          <a:p>
            <a:pPr>
              <a:lnSpc>
                <a:spcPct val="150000"/>
              </a:lnSpc>
              <a:spcBef>
                <a:spcPts val="0"/>
              </a:spcBef>
              <a:spcAft>
                <a:spcPts val="0"/>
              </a:spcAft>
              <a:buSzPct val="80000"/>
              <a:buFont typeface="Wingdings" panose="05000000000000000000" pitchFamily="2" charset="2"/>
              <a:buChar char="ü"/>
            </a:pPr>
            <a:r>
              <a:rPr lang="en-US" sz="2400" baseline="30000" dirty="0"/>
              <a:t>Members in arrears with municipal accounts more than 60 days are not allowed to vote, unless you have made arrangements with the city. </a:t>
            </a:r>
          </a:p>
          <a:p>
            <a:pPr>
              <a:lnSpc>
                <a:spcPct val="150000"/>
              </a:lnSpc>
              <a:spcBef>
                <a:spcPts val="0"/>
              </a:spcBef>
              <a:spcAft>
                <a:spcPts val="0"/>
              </a:spcAft>
              <a:buSzPct val="80000"/>
              <a:buFont typeface="Wingdings" panose="05000000000000000000" pitchFamily="2" charset="2"/>
              <a:buChar char="ü"/>
            </a:pPr>
            <a:r>
              <a:rPr lang="en-US" sz="2400" baseline="30000" dirty="0"/>
              <a:t>Director nomination forms had to have been received – (3 days) 72 hours before meeting</a:t>
            </a:r>
          </a:p>
          <a:p>
            <a:pPr>
              <a:lnSpc>
                <a:spcPct val="150000"/>
              </a:lnSpc>
              <a:spcBef>
                <a:spcPts val="0"/>
              </a:spcBef>
              <a:spcAft>
                <a:spcPts val="0"/>
              </a:spcAft>
              <a:buSzPct val="80000"/>
              <a:buFont typeface="Wingdings" panose="05000000000000000000" pitchFamily="2" charset="2"/>
              <a:buChar char="ü"/>
            </a:pPr>
            <a:r>
              <a:rPr lang="en-US" sz="2400" baseline="30000" dirty="0"/>
              <a:t>Only registered members may vote – membership not transferable and not automatic by virtue of ownership</a:t>
            </a:r>
          </a:p>
          <a:p>
            <a:pPr>
              <a:lnSpc>
                <a:spcPct val="150000"/>
              </a:lnSpc>
              <a:spcBef>
                <a:spcPts val="0"/>
              </a:spcBef>
              <a:spcAft>
                <a:spcPts val="0"/>
              </a:spcAft>
              <a:buSzPct val="80000"/>
              <a:buFont typeface="Wingdings" panose="05000000000000000000" pitchFamily="2" charset="2"/>
              <a:buChar char="ü"/>
            </a:pPr>
            <a:r>
              <a:rPr lang="en-US" sz="2400" baseline="30000" dirty="0"/>
              <a:t>Owners with multiple properties have a vote per property, but must apply for membership in respect of each property</a:t>
            </a:r>
          </a:p>
          <a:p>
            <a:pPr>
              <a:lnSpc>
                <a:spcPct val="150000"/>
              </a:lnSpc>
              <a:spcBef>
                <a:spcPts val="0"/>
              </a:spcBef>
              <a:spcAft>
                <a:spcPts val="0"/>
              </a:spcAft>
              <a:buSzPct val="80000"/>
              <a:buFont typeface="Wingdings" panose="05000000000000000000" pitchFamily="2" charset="2"/>
              <a:buChar char="ü"/>
            </a:pPr>
            <a:r>
              <a:rPr lang="en-US" sz="2400" baseline="30000" dirty="0"/>
              <a:t>The votes and proxies are managed independently by LUMI</a:t>
            </a:r>
          </a:p>
          <a:p>
            <a:pPr>
              <a:lnSpc>
                <a:spcPct val="150000"/>
              </a:lnSpc>
              <a:spcBef>
                <a:spcPts val="0"/>
              </a:spcBef>
              <a:spcAft>
                <a:spcPts val="0"/>
              </a:spcAft>
              <a:buSzPct val="80000"/>
              <a:buFont typeface="Wingdings" panose="05000000000000000000" pitchFamily="2" charset="2"/>
              <a:buChar char="ü"/>
            </a:pPr>
            <a:r>
              <a:rPr lang="en-US" sz="2400" u="sng" baseline="30000" dirty="0"/>
              <a:t>Letter of Authorization required for properties owned via a legal entity – directors’ or trustees’ resolution required              to be submitted</a:t>
            </a:r>
          </a:p>
        </p:txBody>
      </p:sp>
      <p:sp>
        <p:nvSpPr>
          <p:cNvPr id="7" name="Slide Number Placeholder 3">
            <a:extLst>
              <a:ext uri="{FF2B5EF4-FFF2-40B4-BE49-F238E27FC236}">
                <a16:creationId xmlns:a16="http://schemas.microsoft.com/office/drawing/2014/main" id="{42C7C7C1-58A5-4739-B0B2-CD5CF2B93C2E}"/>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3</a:t>
            </a:fld>
            <a:endParaRPr lang="en-ZA" sz="1000" dirty="0"/>
          </a:p>
        </p:txBody>
      </p:sp>
      <p:sp>
        <p:nvSpPr>
          <p:cNvPr id="6" name="Rectangle 5">
            <a:extLst>
              <a:ext uri="{FF2B5EF4-FFF2-40B4-BE49-F238E27FC236}">
                <a16:creationId xmlns:a16="http://schemas.microsoft.com/office/drawing/2014/main" id="{D55FE534-9F47-928F-E288-C1B79DCE684D}"/>
              </a:ext>
            </a:extLst>
          </p:cNvPr>
          <p:cNvSpPr/>
          <p:nvPr/>
        </p:nvSpPr>
        <p:spPr>
          <a:xfrm>
            <a:off x="1063486" y="5645108"/>
            <a:ext cx="9750288" cy="7608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47550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609600" y="1559933"/>
            <a:ext cx="11064875" cy="4871811"/>
          </a:xfrm>
        </p:spPr>
        <p:txBody>
          <a:bodyPr>
            <a:normAutofit fontScale="92500" lnSpcReduction="10000"/>
          </a:bodyPr>
          <a:lstStyle/>
          <a:p>
            <a:pPr marL="357188" indent="-357188">
              <a:spcBef>
                <a:spcPts val="600"/>
              </a:spcBef>
              <a:spcAft>
                <a:spcPts val="600"/>
              </a:spcAft>
              <a:buFont typeface="Wingdings" panose="05000000000000000000" pitchFamily="2" charset="2"/>
              <a:buChar char="§"/>
            </a:pPr>
            <a:r>
              <a:rPr lang="en-US" dirty="0"/>
              <a:t>The Financial Year runs from  1 July to  30 June </a:t>
            </a:r>
          </a:p>
          <a:p>
            <a:pPr marL="357188" indent="-357188">
              <a:spcBef>
                <a:spcPts val="1200"/>
              </a:spcBef>
              <a:spcAft>
                <a:spcPts val="600"/>
              </a:spcAft>
              <a:buFont typeface="Wingdings" panose="05000000000000000000" pitchFamily="2" charset="2"/>
              <a:buChar char="§"/>
            </a:pPr>
            <a:r>
              <a:rPr lang="en-US" dirty="0"/>
              <a:t>Additional rates are determined every 5 years through a detailed process: </a:t>
            </a:r>
          </a:p>
          <a:p>
            <a:pPr marL="574675" lvl="1" indent="-217488"/>
            <a:r>
              <a:rPr lang="en-US" sz="2200" dirty="0"/>
              <a:t>5-year Business &amp; Implementation Plan</a:t>
            </a:r>
          </a:p>
          <a:p>
            <a:pPr marL="574675" lvl="1" indent="-217488"/>
            <a:r>
              <a:rPr lang="en-US" sz="2200" dirty="0"/>
              <a:t>5-year Budget</a:t>
            </a:r>
          </a:p>
          <a:p>
            <a:pPr marL="357188" indent="-357188">
              <a:spcBef>
                <a:spcPts val="1800"/>
              </a:spcBef>
              <a:spcAft>
                <a:spcPts val="600"/>
              </a:spcAft>
              <a:buFont typeface="Wingdings" panose="05000000000000000000" pitchFamily="2" charset="2"/>
              <a:buChar char="§"/>
            </a:pPr>
            <a:r>
              <a:rPr lang="en-US" dirty="0"/>
              <a:t>Budgeting is done on a Cash Flow basis with </a:t>
            </a:r>
            <a:r>
              <a:rPr lang="en-US" b="1" i="1" dirty="0">
                <a:solidFill>
                  <a:schemeClr val="accent1"/>
                </a:solidFill>
              </a:rPr>
              <a:t>Income = Expenses + Capex</a:t>
            </a:r>
          </a:p>
          <a:p>
            <a:pPr marL="357188" indent="-357188">
              <a:spcBef>
                <a:spcPts val="1200"/>
              </a:spcBef>
              <a:spcAft>
                <a:spcPts val="600"/>
              </a:spcAft>
              <a:buFont typeface="Wingdings" panose="05000000000000000000" pitchFamily="2" charset="2"/>
              <a:buChar char="§"/>
            </a:pPr>
            <a:r>
              <a:rPr lang="en-US" dirty="0"/>
              <a:t>The approval process is rigorous: </a:t>
            </a:r>
          </a:p>
          <a:p>
            <a:pPr marL="574675" lvl="1" indent="-217488"/>
            <a:r>
              <a:rPr lang="en-US" sz="2200" dirty="0"/>
              <a:t>Debated &amp; Approved by the LSRA Board</a:t>
            </a:r>
          </a:p>
          <a:p>
            <a:pPr marL="574675" lvl="1" indent="-217488"/>
            <a:r>
              <a:rPr lang="en-US" sz="2200" dirty="0"/>
              <a:t>Submitted for Modelling &amp; Approval by the City of Cape Town </a:t>
            </a:r>
          </a:p>
          <a:p>
            <a:pPr marL="574675" lvl="1" indent="-217488"/>
            <a:r>
              <a:rPr lang="en-US" sz="2200" dirty="0"/>
              <a:t>Tabled for Approval at the LSRA AGM </a:t>
            </a:r>
          </a:p>
          <a:p>
            <a:pPr marL="357188" indent="-357188">
              <a:spcBef>
                <a:spcPts val="1200"/>
              </a:spcBef>
              <a:spcAft>
                <a:spcPts val="600"/>
              </a:spcAft>
              <a:buFont typeface="Wingdings" panose="05000000000000000000" pitchFamily="2" charset="2"/>
              <a:buChar char="§"/>
            </a:pPr>
            <a:r>
              <a:rPr lang="en-US" dirty="0"/>
              <a:t>The current  5 year Budget &amp; Plans 2020 – 2024 approved at 2018 AGM </a:t>
            </a:r>
          </a:p>
          <a:p>
            <a:pPr marL="357188" indent="-357188">
              <a:spcBef>
                <a:spcPts val="1200"/>
              </a:spcBef>
              <a:spcAft>
                <a:spcPts val="600"/>
              </a:spcAft>
              <a:buFont typeface="Wingdings" panose="05000000000000000000" pitchFamily="2" charset="2"/>
              <a:buChar char="§"/>
            </a:pPr>
            <a:r>
              <a:rPr lang="en-US" dirty="0"/>
              <a:t>New Budget is from 2025 to 2029 inclusive </a:t>
            </a:r>
          </a:p>
        </p:txBody>
      </p:sp>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8.2 Implementation &amp; Business Plan</a:t>
            </a:r>
            <a:endParaRPr lang="en-ZA" sz="2200" dirty="0"/>
          </a:p>
        </p:txBody>
      </p:sp>
      <p:sp>
        <p:nvSpPr>
          <p:cNvPr id="6" name="Slide Number Placeholder 3">
            <a:extLst>
              <a:ext uri="{FF2B5EF4-FFF2-40B4-BE49-F238E27FC236}">
                <a16:creationId xmlns:a16="http://schemas.microsoft.com/office/drawing/2014/main" id="{6193CDD1-299A-4FC2-9CD7-5DF068C24BC6}"/>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30</a:t>
            </a:fld>
            <a:endParaRPr lang="en-ZA" sz="1000" dirty="0"/>
          </a:p>
        </p:txBody>
      </p:sp>
    </p:spTree>
    <p:extLst>
      <p:ext uri="{BB962C8B-B14F-4D97-AF65-F5344CB8AC3E}">
        <p14:creationId xmlns:p14="http://schemas.microsoft.com/office/powerpoint/2010/main" val="45803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B198D-345A-5525-F4AA-9FB8851AFDAC}"/>
              </a:ext>
            </a:extLst>
          </p:cNvPr>
          <p:cNvSpPr>
            <a:spLocks noGrp="1"/>
          </p:cNvSpPr>
          <p:nvPr>
            <p:ph type="title"/>
          </p:nvPr>
        </p:nvSpPr>
        <p:spPr/>
        <p:txBody>
          <a:bodyPr>
            <a:normAutofit fontScale="90000"/>
          </a:bodyPr>
          <a:lstStyle/>
          <a:p>
            <a:r>
              <a:rPr lang="en-US" dirty="0"/>
              <a:t>8.3 Statement of Financial Position as at 30 June 23</a:t>
            </a:r>
            <a:endParaRPr lang="en-ZA" dirty="0"/>
          </a:p>
        </p:txBody>
      </p:sp>
      <p:pic>
        <p:nvPicPr>
          <p:cNvPr id="9" name="Picture 8">
            <a:extLst>
              <a:ext uri="{FF2B5EF4-FFF2-40B4-BE49-F238E27FC236}">
                <a16:creationId xmlns:a16="http://schemas.microsoft.com/office/drawing/2014/main" id="{FC455D53-F0FD-A29B-1AB4-D5002BA8E32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144739" y="1381841"/>
            <a:ext cx="7902521" cy="5352668"/>
          </a:xfrm>
          <a:prstGeom prst="rect">
            <a:avLst/>
          </a:prstGeom>
        </p:spPr>
      </p:pic>
    </p:spTree>
    <p:extLst>
      <p:ext uri="{BB962C8B-B14F-4D97-AF65-F5344CB8AC3E}">
        <p14:creationId xmlns:p14="http://schemas.microsoft.com/office/powerpoint/2010/main" val="1362954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3775-8534-E42A-9684-E91C5015227C}"/>
              </a:ext>
            </a:extLst>
          </p:cNvPr>
          <p:cNvSpPr>
            <a:spLocks noGrp="1"/>
          </p:cNvSpPr>
          <p:nvPr>
            <p:ph type="title"/>
          </p:nvPr>
        </p:nvSpPr>
        <p:spPr/>
        <p:txBody>
          <a:bodyPr/>
          <a:lstStyle/>
          <a:p>
            <a:r>
              <a:rPr lang="en-US" dirty="0"/>
              <a:t>8.4 Statement of Comprehensive Income </a:t>
            </a:r>
            <a:endParaRPr lang="en-ZA" dirty="0"/>
          </a:p>
        </p:txBody>
      </p:sp>
      <p:pic>
        <p:nvPicPr>
          <p:cNvPr id="5" name="Picture 4">
            <a:extLst>
              <a:ext uri="{FF2B5EF4-FFF2-40B4-BE49-F238E27FC236}">
                <a16:creationId xmlns:a16="http://schemas.microsoft.com/office/drawing/2014/main" id="{8C35BB71-3216-66D2-B890-435BA6FACA56}"/>
              </a:ext>
            </a:extLst>
          </p:cNvPr>
          <p:cNvPicPr>
            <a:picLocks noChangeAspect="1"/>
          </p:cNvPicPr>
          <p:nvPr/>
        </p:nvPicPr>
        <p:blipFill>
          <a:blip r:embed="rId2"/>
          <a:stretch>
            <a:fillRect/>
          </a:stretch>
        </p:blipFill>
        <p:spPr>
          <a:xfrm>
            <a:off x="2531191" y="1387298"/>
            <a:ext cx="7173248" cy="5303554"/>
          </a:xfrm>
          <a:prstGeom prst="rect">
            <a:avLst/>
          </a:prstGeom>
        </p:spPr>
      </p:pic>
    </p:spTree>
    <p:extLst>
      <p:ext uri="{BB962C8B-B14F-4D97-AF65-F5344CB8AC3E}">
        <p14:creationId xmlns:p14="http://schemas.microsoft.com/office/powerpoint/2010/main" val="556760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609600" y="1540055"/>
            <a:ext cx="10515599" cy="5093631"/>
          </a:xfrm>
        </p:spPr>
        <p:txBody>
          <a:bodyPr>
            <a:normAutofit/>
          </a:bodyPr>
          <a:lstStyle/>
          <a:p>
            <a:pPr marL="357188" indent="-357188">
              <a:spcBef>
                <a:spcPts val="600"/>
              </a:spcBef>
              <a:buFont typeface="Wingdings" panose="05000000000000000000" pitchFamily="2" charset="2"/>
              <a:buChar char="§"/>
            </a:pPr>
            <a:r>
              <a:rPr lang="en-US" dirty="0"/>
              <a:t>6.5 %  from 1</a:t>
            </a:r>
            <a:r>
              <a:rPr lang="en-US" baseline="30000" dirty="0"/>
              <a:t>st</a:t>
            </a:r>
            <a:r>
              <a:rPr lang="en-US" dirty="0"/>
              <a:t> July 2024 (down from 8.5 % last year )</a:t>
            </a:r>
          </a:p>
          <a:p>
            <a:pPr marL="357188" indent="-357188">
              <a:spcBef>
                <a:spcPts val="600"/>
              </a:spcBef>
              <a:buFont typeface="Wingdings" panose="05000000000000000000" pitchFamily="2" charset="2"/>
              <a:buChar char="§"/>
            </a:pPr>
            <a:r>
              <a:rPr lang="en-US" dirty="0"/>
              <a:t>The actual amount charged to each property is determined by the relative value of each property to the total municipal value of the whole of Llandudno</a:t>
            </a:r>
          </a:p>
          <a:p>
            <a:pPr marL="717550" lvl="2" indent="-360363">
              <a:spcBef>
                <a:spcPts val="600"/>
              </a:spcBef>
            </a:pPr>
            <a:r>
              <a:rPr lang="en-US" sz="2200" dirty="0" err="1"/>
              <a:t>e.g</a:t>
            </a:r>
            <a:r>
              <a:rPr lang="en-US" sz="2200" dirty="0"/>
              <a:t>: If your property is valued at  1% of the total value of Llandudno, your additional rates bill will be 1% of the budget of the LSRA</a:t>
            </a:r>
          </a:p>
          <a:p>
            <a:pPr marL="357188" indent="-357188">
              <a:spcBef>
                <a:spcPts val="600"/>
              </a:spcBef>
              <a:buFont typeface="Wingdings" panose="05000000000000000000" pitchFamily="2" charset="2"/>
              <a:buChar char="§"/>
            </a:pPr>
            <a:r>
              <a:rPr lang="en-US" dirty="0"/>
              <a:t>Irrespective of what changes in the municipal values, the </a:t>
            </a:r>
            <a:r>
              <a:rPr lang="en-US" b="1" dirty="0"/>
              <a:t>owners are charged </a:t>
            </a:r>
            <a:r>
              <a:rPr lang="en-US" dirty="0"/>
              <a:t>and the </a:t>
            </a:r>
            <a:r>
              <a:rPr lang="en-US" b="1" dirty="0"/>
              <a:t>LSRA receives </a:t>
            </a:r>
            <a:r>
              <a:rPr lang="en-US" dirty="0"/>
              <a:t>the </a:t>
            </a:r>
            <a:r>
              <a:rPr lang="en-US" b="1" dirty="0"/>
              <a:t>Budgeted Income only</a:t>
            </a:r>
          </a:p>
          <a:p>
            <a:pPr marL="357188" indent="-357188">
              <a:spcBef>
                <a:spcPts val="600"/>
              </a:spcBef>
              <a:buFont typeface="Wingdings" panose="05000000000000000000" pitchFamily="2" charset="2"/>
              <a:buChar char="§"/>
            </a:pPr>
            <a:r>
              <a:rPr lang="en-US" dirty="0"/>
              <a:t>The municipal revaluations every 3 years does not impact this budget as we only recover agreed budget.</a:t>
            </a:r>
          </a:p>
          <a:p>
            <a:pPr marL="717550" lvl="1" indent="-360363">
              <a:spcBef>
                <a:spcPts val="600"/>
              </a:spcBef>
            </a:pPr>
            <a:r>
              <a:rPr lang="en-US" sz="2200" dirty="0"/>
              <a:t>An overall higher valuation does not automatically translate to a higher budget</a:t>
            </a:r>
          </a:p>
          <a:p>
            <a:pPr marL="717550" lvl="1" indent="-360363">
              <a:spcBef>
                <a:spcPts val="600"/>
              </a:spcBef>
            </a:pPr>
            <a:r>
              <a:rPr lang="en-US" sz="2200" dirty="0"/>
              <a:t>An overall change in municipal valuations only determines the proportionate amount charged to each property</a:t>
            </a:r>
          </a:p>
          <a:p>
            <a:pPr marL="0" indent="0">
              <a:buNone/>
            </a:pPr>
            <a:endParaRPr lang="en-US" dirty="0"/>
          </a:p>
        </p:txBody>
      </p:sp>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8.5   Increase in SRA Levy on Rates Bill</a:t>
            </a:r>
          </a:p>
        </p:txBody>
      </p:sp>
      <p:sp>
        <p:nvSpPr>
          <p:cNvPr id="6" name="Slide Number Placeholder 3">
            <a:extLst>
              <a:ext uri="{FF2B5EF4-FFF2-40B4-BE49-F238E27FC236}">
                <a16:creationId xmlns:a16="http://schemas.microsoft.com/office/drawing/2014/main" id="{5E9154D3-DD2A-4D61-ACA3-CB4BE789E323}"/>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33</a:t>
            </a:fld>
            <a:endParaRPr lang="en-ZA" sz="1000" dirty="0"/>
          </a:p>
        </p:txBody>
      </p:sp>
    </p:spTree>
    <p:extLst>
      <p:ext uri="{BB962C8B-B14F-4D97-AF65-F5344CB8AC3E}">
        <p14:creationId xmlns:p14="http://schemas.microsoft.com/office/powerpoint/2010/main" val="651909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8.6   5-Year Budget 2024 -2029</a:t>
            </a:r>
            <a:endParaRPr lang="en-ZA" sz="2200" dirty="0"/>
          </a:p>
        </p:txBody>
      </p:sp>
      <p:sp>
        <p:nvSpPr>
          <p:cNvPr id="8" name="Slide Number Placeholder 3">
            <a:extLst>
              <a:ext uri="{FF2B5EF4-FFF2-40B4-BE49-F238E27FC236}">
                <a16:creationId xmlns:a16="http://schemas.microsoft.com/office/drawing/2014/main" id="{4C2B6226-A847-450C-B13C-1F5B98520514}"/>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34</a:t>
            </a:fld>
            <a:endParaRPr lang="en-ZA" sz="1000" dirty="0"/>
          </a:p>
        </p:txBody>
      </p:sp>
      <p:pic>
        <p:nvPicPr>
          <p:cNvPr id="15" name="Picture 14">
            <a:extLst>
              <a:ext uri="{FF2B5EF4-FFF2-40B4-BE49-F238E27FC236}">
                <a16:creationId xmlns:a16="http://schemas.microsoft.com/office/drawing/2014/main" id="{AE299B9C-FC38-6617-7697-006104D409EE}"/>
              </a:ext>
            </a:extLst>
          </p:cNvPr>
          <p:cNvPicPr>
            <a:picLocks noChangeAspect="1"/>
          </p:cNvPicPr>
          <p:nvPr/>
        </p:nvPicPr>
        <p:blipFill>
          <a:blip r:embed="rId2">
            <a:duotone>
              <a:schemeClr val="accent5">
                <a:shade val="45000"/>
                <a:satMod val="135000"/>
              </a:schemeClr>
              <a:prstClr val="white"/>
            </a:duotone>
          </a:blip>
          <a:stretch>
            <a:fillRect/>
          </a:stretch>
        </p:blipFill>
        <p:spPr>
          <a:xfrm>
            <a:off x="2112172" y="2183613"/>
            <a:ext cx="7640825" cy="582586"/>
          </a:xfrm>
          <a:prstGeom prst="rect">
            <a:avLst/>
          </a:prstGeom>
        </p:spPr>
      </p:pic>
      <p:pic>
        <p:nvPicPr>
          <p:cNvPr id="31" name="Picture 30">
            <a:extLst>
              <a:ext uri="{FF2B5EF4-FFF2-40B4-BE49-F238E27FC236}">
                <a16:creationId xmlns:a16="http://schemas.microsoft.com/office/drawing/2014/main" id="{975AD3E0-6C17-E472-159C-6DF9753DF795}"/>
              </a:ext>
            </a:extLst>
          </p:cNvPr>
          <p:cNvPicPr>
            <a:picLocks noChangeAspect="1"/>
          </p:cNvPicPr>
          <p:nvPr/>
        </p:nvPicPr>
        <p:blipFill>
          <a:blip r:embed="rId3"/>
          <a:stretch>
            <a:fillRect/>
          </a:stretch>
        </p:blipFill>
        <p:spPr>
          <a:xfrm>
            <a:off x="330548" y="3265764"/>
            <a:ext cx="11638874" cy="1686314"/>
          </a:xfrm>
          <a:prstGeom prst="rect">
            <a:avLst/>
          </a:prstGeom>
        </p:spPr>
      </p:pic>
    </p:spTree>
    <p:extLst>
      <p:ext uri="{BB962C8B-B14F-4D97-AF65-F5344CB8AC3E}">
        <p14:creationId xmlns:p14="http://schemas.microsoft.com/office/powerpoint/2010/main" val="2761068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4D5048-6641-A8D8-113E-8E3B9BC33144}"/>
              </a:ext>
            </a:extLst>
          </p:cNvPr>
          <p:cNvSpPr/>
          <p:nvPr/>
        </p:nvSpPr>
        <p:spPr>
          <a:xfrm>
            <a:off x="0" y="122312"/>
            <a:ext cx="12192000" cy="14580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Slide Number Placeholder 3">
            <a:extLst>
              <a:ext uri="{FF2B5EF4-FFF2-40B4-BE49-F238E27FC236}">
                <a16:creationId xmlns:a16="http://schemas.microsoft.com/office/drawing/2014/main" id="{4C2B6226-A847-450C-B13C-1F5B98520514}"/>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35</a:t>
            </a:fld>
            <a:endParaRPr lang="en-ZA" sz="1000" dirty="0"/>
          </a:p>
        </p:txBody>
      </p:sp>
      <p:pic>
        <p:nvPicPr>
          <p:cNvPr id="11" name="Picture 10">
            <a:extLst>
              <a:ext uri="{FF2B5EF4-FFF2-40B4-BE49-F238E27FC236}">
                <a16:creationId xmlns:a16="http://schemas.microsoft.com/office/drawing/2014/main" id="{E4D744E5-2257-C76E-7D87-E9C36DD7D7F6}"/>
              </a:ext>
            </a:extLst>
          </p:cNvPr>
          <p:cNvPicPr>
            <a:picLocks noChangeAspect="1"/>
          </p:cNvPicPr>
          <p:nvPr/>
        </p:nvPicPr>
        <p:blipFill>
          <a:blip r:embed="rId2"/>
          <a:stretch>
            <a:fillRect/>
          </a:stretch>
        </p:blipFill>
        <p:spPr>
          <a:xfrm>
            <a:off x="516835" y="240725"/>
            <a:ext cx="10455965" cy="6225838"/>
          </a:xfrm>
          <a:prstGeom prst="rect">
            <a:avLst/>
          </a:prstGeom>
        </p:spPr>
      </p:pic>
    </p:spTree>
    <p:extLst>
      <p:ext uri="{BB962C8B-B14F-4D97-AF65-F5344CB8AC3E}">
        <p14:creationId xmlns:p14="http://schemas.microsoft.com/office/powerpoint/2010/main" val="1330706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8.7   5-</a:t>
            </a:r>
            <a:r>
              <a:rPr lang="en-US" dirty="0"/>
              <a:t>Year Budget 2024 -2029 Summary</a:t>
            </a:r>
            <a:endParaRPr lang="en-ZA" sz="2200" dirty="0"/>
          </a:p>
        </p:txBody>
      </p:sp>
      <p:sp>
        <p:nvSpPr>
          <p:cNvPr id="8" name="Slide Number Placeholder 3">
            <a:extLst>
              <a:ext uri="{FF2B5EF4-FFF2-40B4-BE49-F238E27FC236}">
                <a16:creationId xmlns:a16="http://schemas.microsoft.com/office/drawing/2014/main" id="{4C2B6226-A847-450C-B13C-1F5B98520514}"/>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36</a:t>
            </a:fld>
            <a:endParaRPr lang="en-ZA" sz="1000" dirty="0"/>
          </a:p>
        </p:txBody>
      </p:sp>
      <p:sp>
        <p:nvSpPr>
          <p:cNvPr id="3" name="TextBox 2">
            <a:extLst>
              <a:ext uri="{FF2B5EF4-FFF2-40B4-BE49-F238E27FC236}">
                <a16:creationId xmlns:a16="http://schemas.microsoft.com/office/drawing/2014/main" id="{5579F366-5E5F-10B6-37FD-88DAB153F768}"/>
              </a:ext>
            </a:extLst>
          </p:cNvPr>
          <p:cNvSpPr txBox="1"/>
          <p:nvPr/>
        </p:nvSpPr>
        <p:spPr>
          <a:xfrm>
            <a:off x="659096" y="1421597"/>
            <a:ext cx="11160132" cy="3110723"/>
          </a:xfrm>
          <a:prstGeom prst="rect">
            <a:avLst/>
          </a:prstGeom>
          <a:noFill/>
        </p:spPr>
        <p:txBody>
          <a:bodyPr wrap="square" rtlCol="0">
            <a:spAutoFit/>
          </a:bodyPr>
          <a:lstStyle/>
          <a:p>
            <a:pPr marL="342900" indent="-342900">
              <a:lnSpc>
                <a:spcPct val="150000"/>
              </a:lnSpc>
              <a:buClr>
                <a:srgbClr val="3C8AC0"/>
              </a:buClr>
              <a:buFont typeface="Wingdings" panose="05000000000000000000" pitchFamily="2" charset="2"/>
              <a:buChar char="§"/>
            </a:pPr>
            <a:r>
              <a:rPr lang="en-US" sz="2000" dirty="0"/>
              <a:t>Monies set aside for: </a:t>
            </a:r>
          </a:p>
          <a:p>
            <a:pPr marL="342900" indent="-342900">
              <a:lnSpc>
                <a:spcPct val="150000"/>
              </a:lnSpc>
              <a:buClr>
                <a:srgbClr val="3C8AC0"/>
              </a:buClr>
              <a:buFont typeface="Wingdings" panose="05000000000000000000" pitchFamily="2" charset="2"/>
              <a:buChar char="§"/>
            </a:pPr>
            <a:r>
              <a:rPr lang="en-US" sz="2000" dirty="0"/>
              <a:t>Environmental upgrading  - R 100 000 </a:t>
            </a:r>
            <a:r>
              <a:rPr lang="en-US" sz="2000" dirty="0" err="1"/>
              <a:t>p.a</a:t>
            </a:r>
            <a:r>
              <a:rPr lang="en-US" sz="2000" dirty="0"/>
              <a:t> – Jonathan’s Portfolio </a:t>
            </a:r>
          </a:p>
          <a:p>
            <a:pPr marL="342900" indent="-342900">
              <a:lnSpc>
                <a:spcPct val="150000"/>
              </a:lnSpc>
              <a:buClr>
                <a:srgbClr val="3C8AC0"/>
              </a:buClr>
              <a:buFont typeface="Wingdings" panose="05000000000000000000" pitchFamily="2" charset="2"/>
              <a:buChar char="§"/>
            </a:pPr>
            <a:r>
              <a:rPr lang="en-US" sz="2000" dirty="0"/>
              <a:t>Urban Maintenance – R 100 000 </a:t>
            </a:r>
            <a:r>
              <a:rPr lang="en-US" sz="2000" dirty="0" err="1"/>
              <a:t>p.a</a:t>
            </a:r>
            <a:r>
              <a:rPr lang="en-US" sz="2000" dirty="0"/>
              <a:t>  - Andrew’s Portfolio </a:t>
            </a:r>
          </a:p>
          <a:p>
            <a:pPr marL="342900" indent="-342900">
              <a:lnSpc>
                <a:spcPct val="150000"/>
              </a:lnSpc>
              <a:buClr>
                <a:srgbClr val="3C8AC0"/>
              </a:buClr>
              <a:buFont typeface="Wingdings" panose="05000000000000000000" pitchFamily="2" charset="2"/>
              <a:buChar char="§"/>
            </a:pPr>
            <a:r>
              <a:rPr lang="en-US" sz="2000" dirty="0"/>
              <a:t>Donations – R 20 000 budgeted but can be topped up with interest received on call account </a:t>
            </a:r>
            <a:endParaRPr lang="en-US" sz="1200" dirty="0"/>
          </a:p>
          <a:p>
            <a:pPr marL="342900" indent="-342900">
              <a:lnSpc>
                <a:spcPct val="150000"/>
              </a:lnSpc>
              <a:buClr>
                <a:srgbClr val="3C8AC0"/>
              </a:buClr>
              <a:buFont typeface="Wingdings" panose="05000000000000000000" pitchFamily="2" charset="2"/>
              <a:buChar char="§"/>
            </a:pPr>
            <a:r>
              <a:rPr lang="en-US" sz="2000" dirty="0"/>
              <a:t>Capital expenditure </a:t>
            </a:r>
          </a:p>
          <a:p>
            <a:pPr>
              <a:lnSpc>
                <a:spcPct val="150000"/>
              </a:lnSpc>
              <a:buClr>
                <a:srgbClr val="3C8AC0"/>
              </a:buClr>
            </a:pPr>
            <a:r>
              <a:rPr lang="en-US" sz="2000" dirty="0"/>
              <a:t>This is our surplus and will be used to replace fixed assets: </a:t>
            </a:r>
          </a:p>
          <a:p>
            <a:pPr>
              <a:lnSpc>
                <a:spcPct val="150000"/>
              </a:lnSpc>
              <a:buClr>
                <a:srgbClr val="3C8AC0"/>
              </a:buClr>
            </a:pPr>
            <a:endParaRPr lang="en-US" sz="1200" dirty="0"/>
          </a:p>
        </p:txBody>
      </p:sp>
      <p:pic>
        <p:nvPicPr>
          <p:cNvPr id="11266" name="Picture 2" descr="How to build a graphic design budget - 99designs">
            <a:extLst>
              <a:ext uri="{FF2B5EF4-FFF2-40B4-BE49-F238E27FC236}">
                <a16:creationId xmlns:a16="http://schemas.microsoft.com/office/drawing/2014/main" id="{736534FA-B28F-44C7-2B2F-C70D82649658}"/>
              </a:ext>
            </a:extLst>
          </p:cNvPr>
          <p:cNvPicPr>
            <a:picLocks noChangeAspect="1" noChangeArrowheads="1"/>
          </p:cNvPicPr>
          <p:nvPr/>
        </p:nvPicPr>
        <p:blipFill rotWithShape="1">
          <a:blip r:embed="rId2">
            <a:clrChange>
              <a:clrFrom>
                <a:srgbClr val="E0F0D6"/>
              </a:clrFrom>
              <a:clrTo>
                <a:srgbClr val="E0F0D6">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t="20730" b="13913"/>
          <a:stretch/>
        </p:blipFill>
        <p:spPr bwMode="auto">
          <a:xfrm>
            <a:off x="6096000" y="4169676"/>
            <a:ext cx="3640333" cy="23792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968593D8-0621-1C20-DC31-153872C520CC}"/>
              </a:ext>
            </a:extLst>
          </p:cNvPr>
          <p:cNvGraphicFramePr>
            <a:graphicFrameLocks noGrp="1"/>
          </p:cNvGraphicFramePr>
          <p:nvPr>
            <p:extLst>
              <p:ext uri="{D42A27DB-BD31-4B8C-83A1-F6EECF244321}">
                <p14:modId xmlns:p14="http://schemas.microsoft.com/office/powerpoint/2010/main" val="1070829302"/>
              </p:ext>
            </p:extLst>
          </p:nvPr>
        </p:nvGraphicFramePr>
        <p:xfrm>
          <a:off x="2296251" y="4246779"/>
          <a:ext cx="2234638" cy="2225040"/>
        </p:xfrm>
        <a:graphic>
          <a:graphicData uri="http://schemas.openxmlformats.org/drawingml/2006/table">
            <a:tbl>
              <a:tblPr firstRow="1" bandRow="1">
                <a:tableStyleId>{5C22544A-7EE6-4342-B048-85BDC9FD1C3A}</a:tableStyleId>
              </a:tblPr>
              <a:tblGrid>
                <a:gridCol w="670029">
                  <a:extLst>
                    <a:ext uri="{9D8B030D-6E8A-4147-A177-3AD203B41FA5}">
                      <a16:colId xmlns:a16="http://schemas.microsoft.com/office/drawing/2014/main" val="906825119"/>
                    </a:ext>
                  </a:extLst>
                </a:gridCol>
                <a:gridCol w="1564609">
                  <a:extLst>
                    <a:ext uri="{9D8B030D-6E8A-4147-A177-3AD203B41FA5}">
                      <a16:colId xmlns:a16="http://schemas.microsoft.com/office/drawing/2014/main" val="3963861703"/>
                    </a:ext>
                  </a:extLst>
                </a:gridCol>
              </a:tblGrid>
              <a:tr h="370840">
                <a:tc>
                  <a:txBody>
                    <a:bodyPr/>
                    <a:lstStyle/>
                    <a:p>
                      <a:r>
                        <a:rPr lang="en-ZA" b="0" dirty="0">
                          <a:solidFill>
                            <a:schemeClr val="tx1">
                              <a:lumMod val="75000"/>
                              <a:lumOff val="25000"/>
                            </a:schemeClr>
                          </a:solidFill>
                        </a:rPr>
                        <a:t>2025</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tx1">
                          <a:lumMod val="50000"/>
                          <a:lumOff val="50000"/>
                        </a:schemeClr>
                      </a:solidFill>
                      <a:prstDash val="sysDash"/>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ZA" b="0" dirty="0">
                          <a:solidFill>
                            <a:schemeClr val="tx1">
                              <a:lumMod val="75000"/>
                              <a:lumOff val="25000"/>
                            </a:schemeClr>
                          </a:solidFill>
                        </a:rPr>
                        <a:t>R440</a:t>
                      </a:r>
                    </a:p>
                  </a:txBody>
                  <a:tcPr>
                    <a:lnL w="9525" cap="flat" cmpd="sng" algn="ctr">
                      <a:solidFill>
                        <a:schemeClr val="tx1">
                          <a:lumMod val="50000"/>
                          <a:lumOff val="50000"/>
                        </a:schemeClr>
                      </a:solidFill>
                      <a:prstDash val="sysDash"/>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502986"/>
                  </a:ext>
                </a:extLst>
              </a:tr>
              <a:tr h="370840">
                <a:tc>
                  <a:txBody>
                    <a:bodyPr/>
                    <a:lstStyle/>
                    <a:p>
                      <a:r>
                        <a:rPr lang="en-ZA" b="0" dirty="0">
                          <a:solidFill>
                            <a:schemeClr val="tx1">
                              <a:lumMod val="75000"/>
                              <a:lumOff val="25000"/>
                            </a:schemeClr>
                          </a:solidFill>
                        </a:rPr>
                        <a:t>2026</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tx1">
                          <a:lumMod val="50000"/>
                          <a:lumOff val="50000"/>
                        </a:schemeClr>
                      </a:solidFill>
                      <a:prstDash val="sysDash"/>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r"/>
                      <a:r>
                        <a:rPr lang="en-US" sz="1800" b="0" dirty="0">
                          <a:solidFill>
                            <a:schemeClr val="tx1">
                              <a:lumMod val="75000"/>
                              <a:lumOff val="25000"/>
                            </a:schemeClr>
                          </a:solidFill>
                        </a:rPr>
                        <a:t>R 196 278 </a:t>
                      </a:r>
                      <a:endParaRPr lang="en-ZA" b="0" dirty="0">
                        <a:solidFill>
                          <a:schemeClr val="tx1">
                            <a:lumMod val="75000"/>
                            <a:lumOff val="25000"/>
                          </a:schemeClr>
                        </a:solidFill>
                      </a:endParaRPr>
                    </a:p>
                  </a:txBody>
                  <a:tcPr>
                    <a:lnL w="9525" cap="flat" cmpd="sng" algn="ctr">
                      <a:solidFill>
                        <a:schemeClr val="tx1">
                          <a:lumMod val="50000"/>
                          <a:lumOff val="50000"/>
                        </a:schemeClr>
                      </a:solidFill>
                      <a:prstDash val="sysDash"/>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145232"/>
                  </a:ext>
                </a:extLst>
              </a:tr>
              <a:tr h="370840">
                <a:tc>
                  <a:txBody>
                    <a:bodyPr/>
                    <a:lstStyle/>
                    <a:p>
                      <a:r>
                        <a:rPr lang="en-ZA" b="0" dirty="0">
                          <a:solidFill>
                            <a:schemeClr val="tx1">
                              <a:lumMod val="75000"/>
                              <a:lumOff val="25000"/>
                            </a:schemeClr>
                          </a:solidFill>
                        </a:rPr>
                        <a:t>2027</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tx1">
                          <a:lumMod val="50000"/>
                          <a:lumOff val="50000"/>
                        </a:schemeClr>
                      </a:solidFill>
                      <a:prstDash val="sysDash"/>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rPr>
                        <a:t>R 318 570</a:t>
                      </a:r>
                    </a:p>
                  </a:txBody>
                  <a:tcPr>
                    <a:lnL w="9525" cap="flat" cmpd="sng" algn="ctr">
                      <a:solidFill>
                        <a:schemeClr val="tx1">
                          <a:lumMod val="50000"/>
                          <a:lumOff val="50000"/>
                        </a:schemeClr>
                      </a:solidFill>
                      <a:prstDash val="sysDash"/>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9949974"/>
                  </a:ext>
                </a:extLst>
              </a:tr>
              <a:tr h="370840">
                <a:tc>
                  <a:txBody>
                    <a:bodyPr/>
                    <a:lstStyle/>
                    <a:p>
                      <a:r>
                        <a:rPr lang="en-ZA" b="0" dirty="0">
                          <a:solidFill>
                            <a:schemeClr val="tx1">
                              <a:lumMod val="75000"/>
                              <a:lumOff val="25000"/>
                            </a:schemeClr>
                          </a:solidFill>
                        </a:rPr>
                        <a:t>2028</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tx1">
                          <a:lumMod val="50000"/>
                          <a:lumOff val="50000"/>
                        </a:schemeClr>
                      </a:solidFill>
                      <a:prstDash val="sysDash"/>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75000"/>
                              <a:lumOff val="25000"/>
                            </a:schemeClr>
                          </a:solidFill>
                        </a:rPr>
                        <a:t>R 483 943</a:t>
                      </a:r>
                    </a:p>
                  </a:txBody>
                  <a:tcPr>
                    <a:lnL w="9525" cap="flat" cmpd="sng" algn="ctr">
                      <a:solidFill>
                        <a:schemeClr val="tx1">
                          <a:lumMod val="50000"/>
                          <a:lumOff val="50000"/>
                        </a:schemeClr>
                      </a:solidFill>
                      <a:prstDash val="sysDash"/>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2431815"/>
                  </a:ext>
                </a:extLst>
              </a:tr>
              <a:tr h="370840">
                <a:tc>
                  <a:txBody>
                    <a:bodyPr/>
                    <a:lstStyle/>
                    <a:p>
                      <a:r>
                        <a:rPr lang="en-ZA" b="0" dirty="0">
                          <a:solidFill>
                            <a:schemeClr val="tx1">
                              <a:lumMod val="75000"/>
                              <a:lumOff val="25000"/>
                            </a:schemeClr>
                          </a:solidFill>
                        </a:rPr>
                        <a:t>2029</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tx1">
                          <a:lumMod val="50000"/>
                          <a:lumOff val="50000"/>
                        </a:schemeClr>
                      </a:solidFill>
                      <a:prstDash val="sysDash"/>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ZA" sz="1800" b="0" dirty="0">
                          <a:solidFill>
                            <a:schemeClr val="tx1">
                              <a:lumMod val="75000"/>
                              <a:lumOff val="25000"/>
                            </a:schemeClr>
                          </a:solidFill>
                        </a:rPr>
                        <a:t>R 705 858</a:t>
                      </a:r>
                    </a:p>
                  </a:txBody>
                  <a:tcPr>
                    <a:lnL w="9525" cap="flat" cmpd="sng" algn="ctr">
                      <a:solidFill>
                        <a:schemeClr val="tx1">
                          <a:lumMod val="50000"/>
                          <a:lumOff val="50000"/>
                        </a:schemeClr>
                      </a:solidFill>
                      <a:prstDash val="sysDash"/>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442629"/>
                  </a:ext>
                </a:extLst>
              </a:tr>
              <a:tr h="370840">
                <a:tc>
                  <a:txBody>
                    <a:bodyPr/>
                    <a:lstStyle/>
                    <a:p>
                      <a:r>
                        <a:rPr lang="en-ZA" b="1" dirty="0">
                          <a:solidFill>
                            <a:schemeClr val="accent1">
                              <a:lumMod val="75000"/>
                            </a:schemeClr>
                          </a:solidFill>
                        </a:rPr>
                        <a:t>Total</a:t>
                      </a:r>
                    </a:p>
                  </a:txBody>
                  <a:tcPr>
                    <a:lnL w="9525" cap="flat" cmpd="sng" algn="ctr">
                      <a:solidFill>
                        <a:schemeClr val="accent5">
                          <a:lumMod val="60000"/>
                          <a:lumOff val="40000"/>
                        </a:schemeClr>
                      </a:solidFill>
                      <a:prstDash val="solid"/>
                      <a:round/>
                      <a:headEnd type="none" w="med" len="med"/>
                      <a:tailEnd type="none" w="med" len="med"/>
                    </a:lnL>
                    <a:lnR w="9525" cap="flat" cmpd="sng" algn="ctr">
                      <a:solidFill>
                        <a:schemeClr val="tx1">
                          <a:lumMod val="50000"/>
                          <a:lumOff val="50000"/>
                        </a:schemeClr>
                      </a:solidFill>
                      <a:prstDash val="sysDash"/>
                      <a:round/>
                      <a:headEnd type="none" w="med" len="med"/>
                      <a:tailEnd type="none" w="med" len="med"/>
                    </a:lnR>
                    <a:lnT w="9525" cap="flat" cmpd="sng" algn="ctr">
                      <a:noFill/>
                      <a:prstDash val="sysDot"/>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ZA" sz="1800" b="1" u="sng" dirty="0">
                          <a:solidFill>
                            <a:schemeClr val="accent1">
                              <a:lumMod val="75000"/>
                            </a:schemeClr>
                          </a:solidFill>
                        </a:rPr>
                        <a:t>R 1 705 089</a:t>
                      </a:r>
                      <a:endParaRPr lang="en-ZA" sz="1800" b="1" dirty="0">
                        <a:solidFill>
                          <a:schemeClr val="accent1">
                            <a:lumMod val="75000"/>
                          </a:schemeClr>
                        </a:solidFill>
                      </a:endParaRPr>
                    </a:p>
                  </a:txBody>
                  <a:tcPr>
                    <a:lnL w="9525" cap="flat" cmpd="sng" algn="ctr">
                      <a:solidFill>
                        <a:schemeClr val="tx1">
                          <a:lumMod val="50000"/>
                          <a:lumOff val="50000"/>
                        </a:schemeClr>
                      </a:solidFill>
                      <a:prstDash val="sysDash"/>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noFill/>
                      <a:prstDash val="sysDot"/>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4514460"/>
                  </a:ext>
                </a:extLst>
              </a:tr>
            </a:tbl>
          </a:graphicData>
        </a:graphic>
      </p:graphicFrame>
    </p:spTree>
    <p:extLst>
      <p:ext uri="{BB962C8B-B14F-4D97-AF65-F5344CB8AC3E}">
        <p14:creationId xmlns:p14="http://schemas.microsoft.com/office/powerpoint/2010/main" val="1716850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9.   Election of the Board</a:t>
            </a:r>
          </a:p>
        </p:txBody>
      </p:sp>
      <p:sp>
        <p:nvSpPr>
          <p:cNvPr id="4" name="TextBox 3">
            <a:extLst>
              <a:ext uri="{FF2B5EF4-FFF2-40B4-BE49-F238E27FC236}">
                <a16:creationId xmlns:a16="http://schemas.microsoft.com/office/drawing/2014/main" id="{2195B226-63EC-39CB-5E07-838BA0EE92F6}"/>
              </a:ext>
            </a:extLst>
          </p:cNvPr>
          <p:cNvSpPr txBox="1">
            <a:spLocks noChangeArrowheads="1"/>
          </p:cNvSpPr>
          <p:nvPr/>
        </p:nvSpPr>
        <p:spPr bwMode="auto">
          <a:xfrm>
            <a:off x="836613" y="5621338"/>
            <a:ext cx="6853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ZA" altLang="en-US" sz="2000" i="1" dirty="0"/>
              <a:t>Kiki Loubser</a:t>
            </a:r>
          </a:p>
        </p:txBody>
      </p:sp>
    </p:spTree>
    <p:extLst>
      <p:ext uri="{BB962C8B-B14F-4D97-AF65-F5344CB8AC3E}">
        <p14:creationId xmlns:p14="http://schemas.microsoft.com/office/powerpoint/2010/main" val="3526503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9.1   Board Currently</a:t>
            </a:r>
            <a:endParaRPr lang="en-ZA" sz="2200" dirty="0"/>
          </a:p>
        </p:txBody>
      </p:sp>
      <p:graphicFrame>
        <p:nvGraphicFramePr>
          <p:cNvPr id="3" name="Table 2"/>
          <p:cNvGraphicFramePr>
            <a:graphicFrameLocks noGrp="1"/>
          </p:cNvGraphicFramePr>
          <p:nvPr>
            <p:extLst>
              <p:ext uri="{D42A27DB-BD31-4B8C-83A1-F6EECF244321}">
                <p14:modId xmlns:p14="http://schemas.microsoft.com/office/powerpoint/2010/main" val="579275285"/>
              </p:ext>
            </p:extLst>
          </p:nvPr>
        </p:nvGraphicFramePr>
        <p:xfrm>
          <a:off x="432435" y="1403864"/>
          <a:ext cx="11486030" cy="5145614"/>
        </p:xfrm>
        <a:graphic>
          <a:graphicData uri="http://schemas.openxmlformats.org/drawingml/2006/table">
            <a:tbl>
              <a:tblPr/>
              <a:tblGrid>
                <a:gridCol w="461623">
                  <a:extLst>
                    <a:ext uri="{9D8B030D-6E8A-4147-A177-3AD203B41FA5}">
                      <a16:colId xmlns:a16="http://schemas.microsoft.com/office/drawing/2014/main" val="20000"/>
                    </a:ext>
                  </a:extLst>
                </a:gridCol>
                <a:gridCol w="2239412">
                  <a:extLst>
                    <a:ext uri="{9D8B030D-6E8A-4147-A177-3AD203B41FA5}">
                      <a16:colId xmlns:a16="http://schemas.microsoft.com/office/drawing/2014/main" val="1192847532"/>
                    </a:ext>
                  </a:extLst>
                </a:gridCol>
                <a:gridCol w="1308190">
                  <a:extLst>
                    <a:ext uri="{9D8B030D-6E8A-4147-A177-3AD203B41FA5}">
                      <a16:colId xmlns:a16="http://schemas.microsoft.com/office/drawing/2014/main" val="20002"/>
                    </a:ext>
                  </a:extLst>
                </a:gridCol>
                <a:gridCol w="223636">
                  <a:extLst>
                    <a:ext uri="{9D8B030D-6E8A-4147-A177-3AD203B41FA5}">
                      <a16:colId xmlns:a16="http://schemas.microsoft.com/office/drawing/2014/main" val="20003"/>
                    </a:ext>
                  </a:extLst>
                </a:gridCol>
                <a:gridCol w="774473">
                  <a:extLst>
                    <a:ext uri="{9D8B030D-6E8A-4147-A177-3AD203B41FA5}">
                      <a16:colId xmlns:a16="http://schemas.microsoft.com/office/drawing/2014/main" val="1767644883"/>
                    </a:ext>
                  </a:extLst>
                </a:gridCol>
                <a:gridCol w="575890">
                  <a:extLst>
                    <a:ext uri="{9D8B030D-6E8A-4147-A177-3AD203B41FA5}">
                      <a16:colId xmlns:a16="http://schemas.microsoft.com/office/drawing/2014/main" val="20004"/>
                    </a:ext>
                  </a:extLst>
                </a:gridCol>
                <a:gridCol w="843258">
                  <a:extLst>
                    <a:ext uri="{9D8B030D-6E8A-4147-A177-3AD203B41FA5}">
                      <a16:colId xmlns:a16="http://schemas.microsoft.com/office/drawing/2014/main" val="20005"/>
                    </a:ext>
                  </a:extLst>
                </a:gridCol>
                <a:gridCol w="843258">
                  <a:extLst>
                    <a:ext uri="{9D8B030D-6E8A-4147-A177-3AD203B41FA5}">
                      <a16:colId xmlns:a16="http://schemas.microsoft.com/office/drawing/2014/main" val="20006"/>
                    </a:ext>
                  </a:extLst>
                </a:gridCol>
                <a:gridCol w="843258">
                  <a:extLst>
                    <a:ext uri="{9D8B030D-6E8A-4147-A177-3AD203B41FA5}">
                      <a16:colId xmlns:a16="http://schemas.microsoft.com/office/drawing/2014/main" val="20007"/>
                    </a:ext>
                  </a:extLst>
                </a:gridCol>
                <a:gridCol w="843258">
                  <a:extLst>
                    <a:ext uri="{9D8B030D-6E8A-4147-A177-3AD203B41FA5}">
                      <a16:colId xmlns:a16="http://schemas.microsoft.com/office/drawing/2014/main" val="20008"/>
                    </a:ext>
                  </a:extLst>
                </a:gridCol>
                <a:gridCol w="843258">
                  <a:extLst>
                    <a:ext uri="{9D8B030D-6E8A-4147-A177-3AD203B41FA5}">
                      <a16:colId xmlns:a16="http://schemas.microsoft.com/office/drawing/2014/main" val="20009"/>
                    </a:ext>
                  </a:extLst>
                </a:gridCol>
                <a:gridCol w="843258">
                  <a:extLst>
                    <a:ext uri="{9D8B030D-6E8A-4147-A177-3AD203B41FA5}">
                      <a16:colId xmlns:a16="http://schemas.microsoft.com/office/drawing/2014/main" val="20010"/>
                    </a:ext>
                  </a:extLst>
                </a:gridCol>
                <a:gridCol w="843258">
                  <a:extLst>
                    <a:ext uri="{9D8B030D-6E8A-4147-A177-3AD203B41FA5}">
                      <a16:colId xmlns:a16="http://schemas.microsoft.com/office/drawing/2014/main" val="20011"/>
                    </a:ext>
                  </a:extLst>
                </a:gridCol>
              </a:tblGrid>
              <a:tr h="441897">
                <a:tc>
                  <a:txBody>
                    <a:bodyPr/>
                    <a:lstStyle/>
                    <a:p>
                      <a:pPr algn="ctr" fontAlgn="b"/>
                      <a:r>
                        <a:rPr lang="en-GB" sz="1400" b="1" i="0" u="none" strike="noStrike" dirty="0">
                          <a:solidFill>
                            <a:schemeClr val="tx1"/>
                          </a:solidFill>
                          <a:effectLst/>
                          <a:latin typeface="Calibri" panose="020F0502020204030204" pitchFamily="34" charset="0"/>
                        </a:rPr>
                        <a:t>No.</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1" i="0" u="none" strike="noStrike" dirty="0">
                          <a:solidFill>
                            <a:schemeClr val="tx1"/>
                          </a:solidFill>
                          <a:effectLst/>
                          <a:latin typeface="Calibri" panose="020F0502020204030204" pitchFamily="34" charset="0"/>
                        </a:rPr>
                        <a:t>Surname</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1" i="0" u="none" strike="noStrike" dirty="0">
                          <a:solidFill>
                            <a:schemeClr val="tx1"/>
                          </a:solidFill>
                          <a:effectLst/>
                          <a:latin typeface="Calibri" panose="020F0502020204030204" pitchFamily="34" charset="0"/>
                        </a:rPr>
                        <a:t>First Name</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000" b="1" i="0" u="none" strike="noStrike">
                          <a:solidFill>
                            <a:schemeClr val="tx1"/>
                          </a:solidFill>
                          <a:effectLst/>
                          <a:latin typeface="Calibri" panose="020F0502020204030204" pitchFamily="34" charset="0"/>
                        </a:rPr>
                        <a:t>Term</a:t>
                      </a:r>
                      <a:endParaRPr lang="en-GB" sz="1000" b="1"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000" b="1" i="0" u="none" strike="noStrike" dirty="0">
                          <a:solidFill>
                            <a:schemeClr val="tx1"/>
                          </a:solidFill>
                          <a:effectLst/>
                          <a:latin typeface="Calibri" panose="020F0502020204030204" pitchFamily="34" charset="0"/>
                        </a:rPr>
                        <a:t>Term</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No. of Terms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First Appointed to AGM</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Re-appointed to AGM</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2019</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2020</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2022</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000" b="1" i="0" u="none" strike="noStrike" dirty="0">
                          <a:solidFill>
                            <a:schemeClr val="tx1"/>
                          </a:solidFill>
                          <a:effectLst/>
                          <a:latin typeface="Calibri" panose="020F0502020204030204" pitchFamily="34" charset="0"/>
                        </a:rPr>
                        <a:t>Rotation 2023</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8173">
                <a:tc>
                  <a:txBody>
                    <a:bodyPr/>
                    <a:lstStyle/>
                    <a:p>
                      <a:pPr algn="ctr" fontAlgn="b"/>
                      <a:r>
                        <a:rPr lang="en-GB" sz="1400" b="0" i="0" u="none" strike="noStrike" dirty="0">
                          <a:solidFill>
                            <a:schemeClr val="tx1"/>
                          </a:solidFill>
                          <a:effectLst/>
                          <a:latin typeface="Calibri" panose="020F0502020204030204" pitchFamily="34" charset="0"/>
                        </a:rPr>
                        <a:t>1</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Scott</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Ian</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2021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8173">
                <a:tc>
                  <a:txBody>
                    <a:bodyPr/>
                    <a:lstStyle/>
                    <a:p>
                      <a:pPr algn="ctr" fontAlgn="b"/>
                      <a:r>
                        <a:rPr lang="en-GB" sz="1400" b="0" i="0" u="none" strike="noStrike" dirty="0">
                          <a:solidFill>
                            <a:schemeClr val="tx1"/>
                          </a:solidFill>
                          <a:effectLst/>
                          <a:latin typeface="Calibri" panose="020F0502020204030204" pitchFamily="34" charset="0"/>
                        </a:rPr>
                        <a:t>2</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err="1">
                          <a:solidFill>
                            <a:srgbClr val="0070C0"/>
                          </a:solidFill>
                          <a:effectLst/>
                          <a:latin typeface="Calibri" panose="020F0502020204030204" pitchFamily="34" charset="0"/>
                        </a:rPr>
                        <a:t>Jakins</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Andrew</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2021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8173">
                <a:tc>
                  <a:txBody>
                    <a:bodyPr/>
                    <a:lstStyle/>
                    <a:p>
                      <a:pPr algn="ctr" fontAlgn="b"/>
                      <a:r>
                        <a:rPr lang="en-GB" sz="1400" b="0" i="0" u="none" strike="noStrike" dirty="0">
                          <a:solidFill>
                            <a:schemeClr val="tx1"/>
                          </a:solidFill>
                          <a:effectLst/>
                          <a:latin typeface="Calibri" panose="020F0502020204030204" pitchFamily="34" charset="0"/>
                        </a:rPr>
                        <a:t>3</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Bond-Smith nee Loubser</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Kiki</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4</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2014*</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2017</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8173">
                <a:tc>
                  <a:txBody>
                    <a:bodyPr/>
                    <a:lstStyle/>
                    <a:p>
                      <a:pPr algn="ctr" fontAlgn="b"/>
                      <a:r>
                        <a:rPr lang="en-GB" sz="1400" b="0" i="0" u="none" strike="noStrike" dirty="0">
                          <a:solidFill>
                            <a:schemeClr val="tx1"/>
                          </a:solidFill>
                          <a:effectLst/>
                          <a:latin typeface="Calibri" panose="020F0502020204030204" pitchFamily="34" charset="0"/>
                        </a:rPr>
                        <a:t>4</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Curtis</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Rob</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2021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8173">
                <a:tc>
                  <a:txBody>
                    <a:bodyPr/>
                    <a:lstStyle/>
                    <a:p>
                      <a:pPr algn="ctr" fontAlgn="b"/>
                      <a:r>
                        <a:rPr lang="en-GB" sz="1400" b="0" i="0" u="none" strike="noStrike" dirty="0">
                          <a:solidFill>
                            <a:schemeClr val="tx1"/>
                          </a:solidFill>
                          <a:effectLst/>
                          <a:latin typeface="Calibri" panose="020F0502020204030204" pitchFamily="34" charset="0"/>
                        </a:rPr>
                        <a:t>5</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err="1">
                          <a:solidFill>
                            <a:srgbClr val="0070C0"/>
                          </a:solidFill>
                          <a:effectLst/>
                          <a:latin typeface="Calibri" panose="020F0502020204030204" pitchFamily="34" charset="0"/>
                        </a:rPr>
                        <a:t>Aufrichtig</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Jody</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3</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2016</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8173">
                <a:tc>
                  <a:txBody>
                    <a:bodyPr/>
                    <a:lstStyle/>
                    <a:p>
                      <a:pPr algn="ctr" fontAlgn="b"/>
                      <a:r>
                        <a:rPr lang="en-GB" sz="1400" b="0" i="0" u="none" strike="noStrike" dirty="0">
                          <a:solidFill>
                            <a:schemeClr val="tx1"/>
                          </a:solidFill>
                          <a:effectLst/>
                          <a:latin typeface="Calibri" panose="020F0502020204030204" pitchFamily="34" charset="0"/>
                        </a:rPr>
                        <a:t>6</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Corbett</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Wesley</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3</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2017</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78173">
                <a:tc>
                  <a:txBody>
                    <a:bodyPr/>
                    <a:lstStyle/>
                    <a:p>
                      <a:pPr algn="ctr" fontAlgn="b"/>
                      <a:r>
                        <a:rPr lang="en-GB" sz="1400" b="0" i="0" u="none" strike="noStrike" dirty="0">
                          <a:solidFill>
                            <a:schemeClr val="tx1"/>
                          </a:solidFill>
                          <a:effectLst/>
                          <a:latin typeface="Calibri" panose="020F0502020204030204" pitchFamily="34" charset="0"/>
                        </a:rPr>
                        <a:t>7</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Greig</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Mark</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2018</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8173">
                <a:tc>
                  <a:txBody>
                    <a:bodyPr/>
                    <a:lstStyle/>
                    <a:p>
                      <a:pPr algn="ctr" fontAlgn="b"/>
                      <a:r>
                        <a:rPr lang="en-GB" sz="1400" b="0" i="0" u="none" strike="noStrike" dirty="0">
                          <a:solidFill>
                            <a:schemeClr val="tx1"/>
                          </a:solidFill>
                          <a:effectLst/>
                          <a:latin typeface="Calibri" panose="020F0502020204030204" pitchFamily="34" charset="0"/>
                        </a:rPr>
                        <a:t>8</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McNulty</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Andrew</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a:solidFill>
                            <a:schemeClr val="tx1"/>
                          </a:solidFill>
                          <a:effectLst/>
                          <a:latin typeface="Calibri" panose="020F0502020204030204" pitchFamily="34" charset="0"/>
                        </a:rPr>
                        <a:t>3 years</a:t>
                      </a:r>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2018</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8173">
                <a:tc>
                  <a:txBody>
                    <a:bodyPr/>
                    <a:lstStyle/>
                    <a:p>
                      <a:pPr algn="ctr" fontAlgn="b"/>
                      <a:r>
                        <a:rPr lang="en-GB" sz="1400" b="0" i="0" u="none" strike="noStrike" dirty="0">
                          <a:solidFill>
                            <a:schemeClr val="tx1"/>
                          </a:solidFill>
                          <a:effectLst/>
                          <a:latin typeface="Calibri" panose="020F0502020204030204" pitchFamily="34" charset="0"/>
                        </a:rPr>
                        <a:t>9</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0" i="0" u="none" strike="noStrike" dirty="0">
                          <a:solidFill>
                            <a:srgbClr val="0070C0"/>
                          </a:solidFill>
                          <a:effectLst/>
                          <a:latin typeface="Calibri" panose="020F0502020204030204" pitchFamily="34" charset="0"/>
                        </a:rPr>
                        <a:t>Crowther</a:t>
                      </a:r>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400" b="0" i="0" u="none" strike="noStrike" dirty="0">
                          <a:solidFill>
                            <a:srgbClr val="0070C0"/>
                          </a:solidFill>
                          <a:effectLst/>
                          <a:latin typeface="Calibri" panose="020F0502020204030204" pitchFamily="34" charset="0"/>
                        </a:rPr>
                        <a:t>Jonathan</a:t>
                      </a:r>
                    </a:p>
                  </a:txBody>
                  <a:tcPr marL="7620" marR="7620" marT="7620" marB="0" anchor="ctr">
                    <a:lnL w="6350" cap="flat" cmpd="sng" algn="ctr">
                      <a:no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dirty="0">
                          <a:solidFill>
                            <a:schemeClr val="tx1"/>
                          </a:solidFill>
                          <a:effectLst/>
                          <a:latin typeface="Calibri" panose="020F0502020204030204" pitchFamily="34" charset="0"/>
                        </a:rPr>
                        <a:t>3 years</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1</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2020</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X</a:t>
                      </a: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solidFill>
                        <a:schemeClr val="tx1">
                          <a:lumMod val="50000"/>
                          <a:lumOff val="50000"/>
                        </a:schemeClr>
                      </a:solid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chemeClr val="tx1">
                          <a:lumMod val="50000"/>
                          <a:lumOff val="50000"/>
                        </a:schemeClr>
                      </a:solid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199989"/>
                  </a:ext>
                </a:extLst>
              </a:tr>
              <a:tr h="312944">
                <a:tc gridSpan="5">
                  <a:txBody>
                    <a:bodyPr/>
                    <a:lstStyle/>
                    <a:p>
                      <a:pPr marL="88900" indent="0" algn="l" fontAlgn="b">
                        <a:spcBef>
                          <a:spcPts val="1200"/>
                        </a:spcBef>
                      </a:pPr>
                      <a:r>
                        <a:rPr lang="en-GB" sz="1400" b="1" i="1" u="none" strike="noStrike" dirty="0">
                          <a:solidFill>
                            <a:schemeClr val="tx1"/>
                          </a:solidFill>
                          <a:effectLst/>
                          <a:latin typeface="Calibri" panose="020F0502020204030204" pitchFamily="34" charset="0"/>
                        </a:rPr>
                        <a:t>Co-Opted Members</a:t>
                      </a: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ZA"/>
                    </a:p>
                  </a:txBody>
                  <a:tcPr>
                    <a:lnT w="9525" cap="flat" cmpd="sng" algn="ctr">
                      <a:solidFill>
                        <a:schemeClr val="tx1">
                          <a:lumMod val="50000"/>
                          <a:lumOff val="50000"/>
                        </a:schemeClr>
                      </a:solidFill>
                      <a:prstDash val="sysDot"/>
                      <a:round/>
                      <a:headEnd type="none" w="med" len="med"/>
                      <a:tailEnd type="none" w="med" len="med"/>
                    </a:lnT>
                  </a:tcPr>
                </a:tc>
                <a:tc hMerge="1">
                  <a:txBody>
                    <a:bodyPr/>
                    <a:lstStyle/>
                    <a:p>
                      <a:pPr algn="ctr" fontAlgn="b">
                        <a:spcBef>
                          <a:spcPts val="1200"/>
                        </a:spcBef>
                      </a:pPr>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marL="893763" indent="0" algn="l" fontAlgn="b">
                        <a:spcBef>
                          <a:spcPts val="1200"/>
                        </a:spcBef>
                      </a:pPr>
                      <a:endParaRPr lang="en-GB" sz="1400" b="1" i="1" u="none" strike="noStrike" dirty="0">
                        <a:solidFill>
                          <a:schemeClr val="tx1"/>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a:noFill/>
                    </a:lnL>
                    <a:lnR>
                      <a:noFill/>
                    </a:lnR>
                    <a:lnT w="9525" cap="flat" cmpd="sng" algn="ctr">
                      <a:solidFill>
                        <a:schemeClr val="tx1">
                          <a:lumMod val="50000"/>
                          <a:lumOff val="50000"/>
                        </a:schemeClr>
                      </a:solidFill>
                      <a:prstDash val="sys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0"/>
                  </a:ext>
                </a:extLst>
              </a:tr>
              <a:tr h="441897">
                <a:tc>
                  <a:txBody>
                    <a:bodyPr/>
                    <a:lstStyle/>
                    <a:p>
                      <a:pPr algn="ctr" fontAlgn="b"/>
                      <a:r>
                        <a:rPr lang="en-GB" sz="1400" b="1" i="0" u="none" strike="noStrike" dirty="0">
                          <a:solidFill>
                            <a:schemeClr val="tx1"/>
                          </a:solidFill>
                          <a:effectLst/>
                          <a:latin typeface="Calibri" panose="020F0502020204030204" pitchFamily="34" charset="0"/>
                        </a:rPr>
                        <a:t>No.</a:t>
                      </a:r>
                    </a:p>
                  </a:txBody>
                  <a:tcPr marL="7620" marR="7620" marT="7620" marB="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1" i="0" u="none" strike="noStrike" dirty="0">
                          <a:solidFill>
                            <a:schemeClr val="tx1"/>
                          </a:solidFill>
                          <a:effectLst/>
                          <a:latin typeface="Calibri" panose="020F0502020204030204" pitchFamily="34" charset="0"/>
                        </a:rPr>
                        <a:t>Surname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400" b="1" i="0" u="none" strike="noStrike" dirty="0">
                          <a:solidFill>
                            <a:schemeClr val="tx1"/>
                          </a:solidFill>
                          <a:effectLst/>
                          <a:latin typeface="Calibri" panose="020F0502020204030204" pitchFamily="34" charset="0"/>
                        </a:rPr>
                        <a:t>First Name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GB" sz="1000" b="1" i="0" u="none" strike="noStrike" dirty="0">
                          <a:solidFill>
                            <a:schemeClr val="tx1"/>
                          </a:solidFill>
                          <a:effectLst/>
                          <a:latin typeface="Calibri" panose="020F0502020204030204" pitchFamily="34" charset="0"/>
                        </a:rPr>
                        <a:t>Term</a:t>
                      </a:r>
                    </a:p>
                  </a:txBody>
                  <a:tcPr marL="7620" marR="7620" marT="7620" marB="0" anchor="ctr">
                    <a:lnL w="6350" cap="flat" cmpd="sng" algn="ctr">
                      <a:no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hMerge="1">
                  <a:txBody>
                    <a:bodyPr/>
                    <a:lstStyle/>
                    <a:p>
                      <a:pPr algn="ctr" fontAlgn="b"/>
                      <a:endParaRPr lang="en-GB" sz="1000" b="1"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000" b="1" i="0" u="none" strike="noStrike" dirty="0">
                          <a:solidFill>
                            <a:schemeClr val="tx1"/>
                          </a:solidFill>
                          <a:effectLst/>
                          <a:latin typeface="Calibri" panose="020F0502020204030204" pitchFamily="34" charset="0"/>
                        </a:rPr>
                        <a:t>No. of Terms</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fontAlgn="b"/>
                      <a:r>
                        <a:rPr lang="en-GB" sz="1000" b="1" i="0" u="none" strike="noStrike" dirty="0">
                          <a:solidFill>
                            <a:schemeClr val="tx1"/>
                          </a:solidFill>
                          <a:effectLst/>
                          <a:latin typeface="Calibri" panose="020F0502020204030204" pitchFamily="34" charset="0"/>
                        </a:rPr>
                        <a:t>First Appointed</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gridSpan="2">
                  <a:txBody>
                    <a:bodyPr/>
                    <a:lstStyle/>
                    <a:p>
                      <a:pPr algn="ctr" fontAlgn="b"/>
                      <a:r>
                        <a:rPr lang="en-GB" sz="1000" b="1" i="0" u="none" strike="noStrike" dirty="0">
                          <a:solidFill>
                            <a:schemeClr val="tx1"/>
                          </a:solidFill>
                          <a:effectLst/>
                          <a:latin typeface="Calibri" panose="020F0502020204030204" pitchFamily="34" charset="0"/>
                        </a:rPr>
                        <a:t>Appointed to Board</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hMerge="1">
                  <a:txBody>
                    <a:bodyPr/>
                    <a:lstStyle/>
                    <a:p>
                      <a:pPr algn="ctr" fontAlgn="b"/>
                      <a:endParaRPr lang="en-GB" sz="1000" b="1"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1000" b="1" i="0" u="none" strike="noStrike" dirty="0">
                          <a:solidFill>
                            <a:schemeClr val="tx1"/>
                          </a:solidFill>
                          <a:effectLst/>
                          <a:latin typeface="Calibri" panose="020F0502020204030204" pitchFamily="34" charset="0"/>
                        </a:rPr>
                        <a:t>Status as a co-opted member</a:t>
                      </a:r>
                    </a:p>
                  </a:txBody>
                  <a:tcPr marL="7620" marR="7620" marT="7620"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gridSpan="3">
                  <a:txBody>
                    <a:bodyPr/>
                    <a:lstStyle/>
                    <a:p>
                      <a:pPr algn="ctr" fontAlgn="b"/>
                      <a:r>
                        <a:rPr lang="en-GB" sz="1000" b="1"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lnL w="6350" cap="flat" cmpd="sng" algn="ctr">
                      <a:solidFill>
                        <a:srgbClr val="FFFFFF"/>
                      </a:solidFill>
                      <a:prstDash val="solid"/>
                      <a:round/>
                      <a:headEnd type="none" w="med" len="med"/>
                      <a:tailEnd type="none" w="med" len="med"/>
                    </a:lnL>
                    <a:lnT w="12700" cmpd="sng">
                      <a:noFill/>
                      <a:prstDash val="solid"/>
                    </a:lnT>
                  </a:tcPr>
                </a:tc>
                <a:extLst>
                  <a:ext uri="{0D108BD9-81ED-4DB2-BD59-A6C34878D82A}">
                    <a16:rowId xmlns:a16="http://schemas.microsoft.com/office/drawing/2014/main" val="10011"/>
                  </a:ext>
                </a:extLst>
              </a:tr>
              <a:tr h="243401">
                <a:tc>
                  <a:txBody>
                    <a:bodyPr/>
                    <a:lstStyle/>
                    <a:p>
                      <a:pPr algn="ctr" fontAlgn="b"/>
                      <a:r>
                        <a:rPr lang="en-GB" sz="1400" b="0" i="0" u="none" strike="noStrike" dirty="0">
                          <a:solidFill>
                            <a:schemeClr val="tx1"/>
                          </a:solidFill>
                          <a:effectLst/>
                          <a:latin typeface="Calibri" panose="020F0502020204030204" pitchFamily="34" charset="0"/>
                        </a:rPr>
                        <a:t>9</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rgbClr val="0070C0"/>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43401">
                <a:tc>
                  <a:txBody>
                    <a:bodyPr/>
                    <a:lstStyle/>
                    <a:p>
                      <a:pPr algn="ctr" fontAlgn="b"/>
                      <a:r>
                        <a:rPr lang="en-GB" sz="1400" b="0" i="0" u="none" strike="noStrike" dirty="0">
                          <a:solidFill>
                            <a:schemeClr val="tx1"/>
                          </a:solidFill>
                          <a:effectLst/>
                          <a:latin typeface="Calibri" panose="020F0502020204030204" pitchFamily="34" charset="0"/>
                        </a:rPr>
                        <a:t>10</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rgbClr val="0070C0"/>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43401">
                <a:tc>
                  <a:txBody>
                    <a:bodyPr/>
                    <a:lstStyle/>
                    <a:p>
                      <a:pPr algn="ctr" fontAlgn="b"/>
                      <a:r>
                        <a:rPr lang="en-GB" sz="1400" b="0" i="0" u="none" strike="noStrike" dirty="0">
                          <a:solidFill>
                            <a:schemeClr val="tx1"/>
                          </a:solidFill>
                          <a:effectLst/>
                          <a:latin typeface="Calibri" panose="020F0502020204030204" pitchFamily="34" charset="0"/>
                        </a:rPr>
                        <a:t>11</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400" b="0" i="0" u="none" strike="noStrike" dirty="0">
                        <a:solidFill>
                          <a:srgbClr val="0070C0"/>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GB" sz="1100" b="0" i="0" u="none" strike="noStrike" dirty="0">
                        <a:solidFill>
                          <a:schemeClr val="tx1"/>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9525" cap="flat" cmpd="sng" algn="ctr">
                      <a:solidFill>
                        <a:schemeClr val="tx1">
                          <a:lumMod val="50000"/>
                          <a:lumOff val="5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GB" sz="1100" b="0" i="0" u="none" strike="noStrike" dirty="0">
                          <a:solidFill>
                            <a:schemeClr val="tx1"/>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38372">
                <a:tc>
                  <a:txBody>
                    <a:bodyPr/>
                    <a:lstStyle/>
                    <a:p>
                      <a:pPr algn="l" fontAlgn="b"/>
                      <a:r>
                        <a:rPr lang="en-GB" sz="1100" b="0" i="0" u="none" strike="noStrike" dirty="0">
                          <a:solidFill>
                            <a:schemeClr val="tx1"/>
                          </a:solidFill>
                          <a:effectLst/>
                          <a:latin typeface="Calibri" panose="020F0502020204030204" pitchFamily="34" charset="0"/>
                        </a:rPr>
                        <a:t>Legend</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a:noFill/>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w="9525" cap="flat" cmpd="sng" algn="ctr">
                      <a:solidFill>
                        <a:schemeClr val="tx1">
                          <a:lumMod val="50000"/>
                          <a:lumOff val="50000"/>
                        </a:schemeClr>
                      </a:solidFill>
                      <a:prstDash val="sysDot"/>
                      <a:round/>
                      <a:headEnd type="none" w="med" len="med"/>
                      <a:tailEnd type="none" w="med" len="med"/>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0016"/>
                  </a:ext>
                </a:extLst>
              </a:tr>
              <a:tr h="238372">
                <a:tc>
                  <a:txBody>
                    <a:bodyPr/>
                    <a:lstStyle/>
                    <a:p>
                      <a:pPr algn="l" fontAlgn="b"/>
                      <a:r>
                        <a:rPr lang="en-GB" sz="1100" b="0" i="0" u="none" strike="noStrike" dirty="0">
                          <a:solidFill>
                            <a:schemeClr val="tx1"/>
                          </a:solidFill>
                          <a:effectLst/>
                          <a:latin typeface="Calibri" panose="020F0502020204030204" pitchFamily="34" charset="0"/>
                        </a:rPr>
                        <a:t>*</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l" fontAlgn="b"/>
                      <a:r>
                        <a:rPr lang="en-US" sz="1100" b="0" i="0" u="none" strike="noStrike" dirty="0">
                          <a:solidFill>
                            <a:schemeClr val="tx1"/>
                          </a:solidFill>
                          <a:effectLst/>
                          <a:latin typeface="Calibri" panose="020F0502020204030204" pitchFamily="34" charset="0"/>
                        </a:rPr>
                        <a:t>Appointed at Special General Meeting on formation of Company</a:t>
                      </a:r>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6350" cap="flat" cmpd="sng" algn="ctr">
                      <a:noFill/>
                      <a:prstDash val="solid"/>
                      <a:round/>
                      <a:headEnd type="none" w="med" len="med"/>
                      <a:tailEnd type="none" w="med" len="med"/>
                    </a:lnL>
                    <a:lnT w="6350" cap="flat" cmpd="sng" algn="ctr">
                      <a:noFill/>
                      <a:prstDash val="solid"/>
                      <a:round/>
                      <a:headEnd type="none" w="med" len="med"/>
                      <a:tailEnd type="none" w="med" len="med"/>
                    </a:lnT>
                  </a:tcPr>
                </a:tc>
                <a:tc h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ZA"/>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0017"/>
                  </a:ext>
                </a:extLst>
              </a:tr>
              <a:tr h="238372">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lnL w="6350" cap="flat" cmpd="sng" algn="ctr">
                      <a:noFill/>
                      <a:prstDash val="solid"/>
                      <a:round/>
                      <a:headEnd type="none" w="med" len="med"/>
                      <a:tailEnd type="none" w="med" len="med"/>
                    </a:lnL>
                  </a:tcPr>
                </a:tc>
                <a:tc hMerge="1">
                  <a:txBody>
                    <a:bodyPr/>
                    <a:lstStyle/>
                    <a:p>
                      <a:endParaRPr lang="en-GB"/>
                    </a:p>
                  </a:txBody>
                  <a:tcPr>
                    <a:lnL w="6350" cap="flat" cmpd="sng" algn="ctr">
                      <a:solidFill>
                        <a:srgbClr val="000000"/>
                      </a:solidFill>
                      <a:prstDash val="solid"/>
                      <a:round/>
                      <a:headEnd type="none" w="med" len="med"/>
                      <a:tailEnd type="none" w="med" len="med"/>
                    </a:lnL>
                  </a:tcPr>
                </a:tc>
                <a:tc hMerge="1">
                  <a:txBody>
                    <a:bodyPr/>
                    <a:lstStyle/>
                    <a:p>
                      <a:endParaRPr lang="en-ZA"/>
                    </a:p>
                  </a:txBody>
                  <a:tcPr/>
                </a:tc>
                <a:tc hMerge="1">
                  <a:txBody>
                    <a:bodyPr/>
                    <a:lstStyle/>
                    <a:p>
                      <a:endParaRPr lang="en-GB"/>
                    </a:p>
                  </a:txBody>
                  <a:tcPr/>
                </a:tc>
                <a:tc hMerge="1">
                  <a:txBody>
                    <a:bodyPr/>
                    <a:lstStyle/>
                    <a:p>
                      <a:endParaRPr lang="en-GB"/>
                    </a:p>
                  </a:txBody>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tc>
                  <a:txBody>
                    <a:bodyPr/>
                    <a:lstStyle/>
                    <a:p>
                      <a:pPr algn="l" fontAlgn="b"/>
                      <a:endParaRPr lang="en-GB" sz="1100" b="0" i="0" u="none" strike="noStrike" dirty="0">
                        <a:solidFill>
                          <a:schemeClr val="tx1"/>
                        </a:solidFill>
                        <a:effectLst/>
                        <a:latin typeface="Calibri" panose="020F0502020204030204" pitchFamily="34" charset="0"/>
                      </a:endParaRPr>
                    </a:p>
                  </a:txBody>
                  <a:tcPr marL="7620" marR="7620" marT="7620" marB="0" anchor="b">
                    <a:lnL>
                      <a:noFill/>
                    </a:lnL>
                    <a:lnR>
                      <a:noFill/>
                    </a:lnR>
                    <a:lnT>
                      <a:noFill/>
                    </a:lnT>
                    <a:lnB>
                      <a:noFill/>
                    </a:lnB>
                    <a:noFill/>
                  </a:tcPr>
                </a:tc>
                <a:extLst>
                  <a:ext uri="{0D108BD9-81ED-4DB2-BD59-A6C34878D82A}">
                    <a16:rowId xmlns:a16="http://schemas.microsoft.com/office/drawing/2014/main" val="10018"/>
                  </a:ext>
                </a:extLst>
              </a:tr>
            </a:tbl>
          </a:graphicData>
        </a:graphic>
      </p:graphicFrame>
      <p:sp>
        <p:nvSpPr>
          <p:cNvPr id="4" name="Slide Number Placeholder 3">
            <a:extLst>
              <a:ext uri="{FF2B5EF4-FFF2-40B4-BE49-F238E27FC236}">
                <a16:creationId xmlns:a16="http://schemas.microsoft.com/office/drawing/2014/main" id="{56E0811B-8048-4A91-8075-67D8A922627D}"/>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38</a:t>
            </a:fld>
            <a:endParaRPr lang="en-ZA" sz="1000" dirty="0"/>
          </a:p>
        </p:txBody>
      </p:sp>
    </p:spTree>
    <p:extLst>
      <p:ext uri="{BB962C8B-B14F-4D97-AF65-F5344CB8AC3E}">
        <p14:creationId xmlns:p14="http://schemas.microsoft.com/office/powerpoint/2010/main" val="1076600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9.2   Board Proposed for Election</a:t>
            </a:r>
            <a:endParaRPr lang="en-ZA" sz="2200" dirty="0"/>
          </a:p>
        </p:txBody>
      </p:sp>
      <p:graphicFrame>
        <p:nvGraphicFramePr>
          <p:cNvPr id="6" name="Content Placeholder 5">
            <a:extLst>
              <a:ext uri="{FF2B5EF4-FFF2-40B4-BE49-F238E27FC236}">
                <a16:creationId xmlns:a16="http://schemas.microsoft.com/office/drawing/2014/main" id="{BA6F9E75-1E60-41C1-A74F-18625CB9E960}"/>
              </a:ext>
            </a:extLst>
          </p:cNvPr>
          <p:cNvGraphicFramePr>
            <a:graphicFrameLocks/>
          </p:cNvGraphicFramePr>
          <p:nvPr>
            <p:extLst>
              <p:ext uri="{D42A27DB-BD31-4B8C-83A1-F6EECF244321}">
                <p14:modId xmlns:p14="http://schemas.microsoft.com/office/powerpoint/2010/main" val="3220966173"/>
              </p:ext>
            </p:extLst>
          </p:nvPr>
        </p:nvGraphicFramePr>
        <p:xfrm>
          <a:off x="562893" y="1425506"/>
          <a:ext cx="11066213" cy="4644000"/>
        </p:xfrm>
        <a:graphic>
          <a:graphicData uri="http://schemas.openxmlformats.org/drawingml/2006/table">
            <a:tbl>
              <a:tblPr firstRow="1" bandRow="1">
                <a:tableStyleId>{5C22544A-7EE6-4342-B048-85BDC9FD1C3A}</a:tableStyleId>
              </a:tblPr>
              <a:tblGrid>
                <a:gridCol w="510343">
                  <a:extLst>
                    <a:ext uri="{9D8B030D-6E8A-4147-A177-3AD203B41FA5}">
                      <a16:colId xmlns:a16="http://schemas.microsoft.com/office/drawing/2014/main" val="20000"/>
                    </a:ext>
                  </a:extLst>
                </a:gridCol>
                <a:gridCol w="2180020">
                  <a:extLst>
                    <a:ext uri="{9D8B030D-6E8A-4147-A177-3AD203B41FA5}">
                      <a16:colId xmlns:a16="http://schemas.microsoft.com/office/drawing/2014/main" val="20001"/>
                    </a:ext>
                  </a:extLst>
                </a:gridCol>
                <a:gridCol w="3896139">
                  <a:extLst>
                    <a:ext uri="{9D8B030D-6E8A-4147-A177-3AD203B41FA5}">
                      <a16:colId xmlns:a16="http://schemas.microsoft.com/office/drawing/2014/main" val="20002"/>
                    </a:ext>
                  </a:extLst>
                </a:gridCol>
                <a:gridCol w="1995456">
                  <a:extLst>
                    <a:ext uri="{9D8B030D-6E8A-4147-A177-3AD203B41FA5}">
                      <a16:colId xmlns:a16="http://schemas.microsoft.com/office/drawing/2014/main" val="20003"/>
                    </a:ext>
                  </a:extLst>
                </a:gridCol>
                <a:gridCol w="2484255">
                  <a:extLst>
                    <a:ext uri="{9D8B030D-6E8A-4147-A177-3AD203B41FA5}">
                      <a16:colId xmlns:a16="http://schemas.microsoft.com/office/drawing/2014/main" val="20004"/>
                    </a:ext>
                  </a:extLst>
                </a:gridCol>
              </a:tblGrid>
              <a:tr h="432000">
                <a:tc>
                  <a:txBody>
                    <a:bodyPr/>
                    <a:lstStyle/>
                    <a:p>
                      <a:pPr algn="ctr" fontAlgn="ctr"/>
                      <a:endParaRPr lang="en-US" sz="1900" b="1"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fontAlgn="ctr"/>
                      <a:r>
                        <a:rPr lang="en-US" sz="1900" b="1" i="0" u="none" strike="noStrike" dirty="0">
                          <a:solidFill>
                            <a:srgbClr val="000000"/>
                          </a:solidFill>
                          <a:effectLst/>
                          <a:latin typeface="+mn-lt"/>
                        </a:rPr>
                        <a:t>Name</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Bef>
                          <a:spcPts val="600"/>
                        </a:spcBef>
                        <a:spcAft>
                          <a:spcPts val="600"/>
                        </a:spcAft>
                      </a:pPr>
                      <a:r>
                        <a:rPr lang="en-US" sz="1900" b="1" i="0" u="none" strike="noStrike" dirty="0">
                          <a:solidFill>
                            <a:srgbClr val="000000"/>
                          </a:solidFill>
                          <a:effectLst/>
                          <a:latin typeface="+mn-lt"/>
                        </a:rPr>
                        <a:t>Current Portfolio</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900" b="1" i="0" u="none" strike="noStrike" dirty="0">
                          <a:solidFill>
                            <a:srgbClr val="000000"/>
                          </a:solidFill>
                          <a:effectLst/>
                          <a:latin typeface="+mn-lt"/>
                        </a:rPr>
                        <a:t>Status</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900" b="1" i="0" u="none" strike="noStrike" dirty="0">
                          <a:solidFill>
                            <a:srgbClr val="000000"/>
                          </a:solidFill>
                          <a:effectLst/>
                          <a:latin typeface="+mn-lt"/>
                        </a:rPr>
                        <a:t>Action</a:t>
                      </a:r>
                    </a:p>
                  </a:txBody>
                  <a:tcPr marL="12700" marR="12700" marT="1270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8000">
                <a:tc>
                  <a:txBody>
                    <a:bodyPr/>
                    <a:lstStyle/>
                    <a:p>
                      <a:pPr algn="ctr" fontAlgn="ctr"/>
                      <a:r>
                        <a:rPr lang="en-US" sz="1500" b="0" i="0" u="none" strike="noStrike" dirty="0">
                          <a:solidFill>
                            <a:srgbClr val="000000"/>
                          </a:solidFill>
                          <a:effectLst/>
                          <a:latin typeface="+mn-lt"/>
                        </a:rPr>
                        <a:t>1</a:t>
                      </a:r>
                    </a:p>
                  </a:txBody>
                  <a:tcPr marL="12700" marR="12700" marT="1270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a:r>
                        <a:rPr lang="en-US" sz="1900" b="0" dirty="0">
                          <a:latin typeface="+mn-lt"/>
                        </a:rPr>
                        <a:t>Kiki Loubser</a:t>
                      </a:r>
                    </a:p>
                  </a:txBody>
                  <a:tcPr marL="12700" marR="12700" marT="1270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366FF">
                        <a:alpha val="14902"/>
                      </a:srgbClr>
                    </a:solidFill>
                  </a:tcPr>
                </a:tc>
                <a:tc>
                  <a:txBody>
                    <a:bodyPr/>
                    <a:lstStyle/>
                    <a:p>
                      <a:pPr marL="0" algn="l" defTabSz="457200" rtl="0" eaLnBrk="1" fontAlgn="ctr" latinLnBrk="0" hangingPunct="1"/>
                      <a:r>
                        <a:rPr lang="en-US" sz="1600" b="0" i="0" u="none" strike="noStrike" kern="1200" dirty="0">
                          <a:solidFill>
                            <a:srgbClr val="000000"/>
                          </a:solidFill>
                          <a:effectLst/>
                          <a:latin typeface="+mn-lt"/>
                          <a:ea typeface="+mn-ea"/>
                          <a:cs typeface="+mn-cs"/>
                        </a:rPr>
                        <a:t>Chair</a:t>
                      </a:r>
                    </a:p>
                  </a:txBody>
                  <a:tcPr marL="12700" marR="12700" marT="1270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366FF">
                        <a:alpha val="14902"/>
                      </a:srgbClr>
                    </a:solidFill>
                  </a:tcPr>
                </a:tc>
                <a:tc>
                  <a:txBody>
                    <a:bodyPr/>
                    <a:lstStyle/>
                    <a:p>
                      <a:pPr marL="0" algn="l" defTabSz="457200" rtl="0" eaLnBrk="1" fontAlgn="ctr" latinLnBrk="0" hangingPunct="1"/>
                      <a:r>
                        <a:rPr lang="en-US" sz="1600" b="0" i="0" u="none" strike="noStrike" kern="1200" dirty="0">
                          <a:solidFill>
                            <a:srgbClr val="000000"/>
                          </a:solidFill>
                          <a:effectLst/>
                          <a:latin typeface="+mn-lt"/>
                          <a:ea typeface="+mn-ea"/>
                          <a:cs typeface="+mn-cs"/>
                        </a:rPr>
                        <a:t>Resign by rotation</a:t>
                      </a:r>
                    </a:p>
                  </a:txBody>
                  <a:tcPr marL="12700" marR="12700" marT="1270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366FF">
                        <a:alpha val="14902"/>
                      </a:srgbClr>
                    </a:solidFill>
                  </a:tcPr>
                </a:tc>
                <a:tc>
                  <a:txBody>
                    <a:bodyPr/>
                    <a:lstStyle/>
                    <a:p>
                      <a:pPr marL="0" algn="l" defTabSz="457200" rtl="0" eaLnBrk="1" fontAlgn="ctr" latinLnBrk="0" hangingPunct="1"/>
                      <a:r>
                        <a:rPr lang="en-US" sz="1600" b="0" i="0" u="none" strike="noStrike" kern="1200" dirty="0">
                          <a:solidFill>
                            <a:srgbClr val="000000"/>
                          </a:solidFill>
                          <a:effectLst/>
                          <a:latin typeface="+mn-lt"/>
                          <a:ea typeface="+mn-ea"/>
                          <a:cs typeface="+mn-cs"/>
                        </a:rPr>
                        <a:t>Stand for reappointment</a:t>
                      </a:r>
                    </a:p>
                  </a:txBody>
                  <a:tcPr marL="12700" marR="12700" marT="12700" marB="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3366FF">
                        <a:alpha val="14902"/>
                      </a:srgbClr>
                    </a:solidFill>
                  </a:tcPr>
                </a:tc>
                <a:extLst>
                  <a:ext uri="{0D108BD9-81ED-4DB2-BD59-A6C34878D82A}">
                    <a16:rowId xmlns:a16="http://schemas.microsoft.com/office/drawing/2014/main" val="10001"/>
                  </a:ext>
                </a:extLst>
              </a:tr>
              <a:tr h="468000">
                <a:tc>
                  <a:txBody>
                    <a:bodyPr/>
                    <a:lstStyle/>
                    <a:p>
                      <a:pPr algn="ctr"/>
                      <a:r>
                        <a:rPr lang="en-US" sz="1500" b="0" dirty="0">
                          <a:latin typeface="+mn-lt"/>
                        </a:rPr>
                        <a:t>2</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900" b="0" i="0" u="none" strike="noStrike" dirty="0">
                          <a:solidFill>
                            <a:srgbClr val="000000"/>
                          </a:solidFill>
                          <a:effectLst/>
                          <a:latin typeface="+mn-lt"/>
                        </a:rPr>
                        <a:t>Wesley Corbett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Security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sk-SK" sz="1600" b="0" i="0" u="none" strike="noStrike" dirty="0" err="1">
                          <a:solidFill>
                            <a:srgbClr val="000000"/>
                          </a:solidFill>
                          <a:effectLst/>
                          <a:latin typeface="+mn-lt"/>
                        </a:rPr>
                        <a:t>Resign</a:t>
                      </a:r>
                      <a:r>
                        <a:rPr lang="sk-SK" sz="1600" b="0" i="0" u="none" strike="noStrike" dirty="0">
                          <a:solidFill>
                            <a:srgbClr val="000000"/>
                          </a:solidFill>
                          <a:effectLst/>
                          <a:latin typeface="+mn-lt"/>
                        </a:rPr>
                        <a:t> by </a:t>
                      </a:r>
                      <a:r>
                        <a:rPr lang="sk-SK" sz="1600" b="0" i="0" u="none" strike="noStrike" dirty="0" err="1">
                          <a:solidFill>
                            <a:srgbClr val="000000"/>
                          </a:solidFill>
                          <a:effectLst/>
                          <a:latin typeface="+mn-lt"/>
                        </a:rPr>
                        <a:t>rotation</a:t>
                      </a: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Stand for reappointment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68000">
                <a:tc>
                  <a:txBody>
                    <a:bodyPr/>
                    <a:lstStyle/>
                    <a:p>
                      <a:pPr algn="ctr"/>
                      <a:r>
                        <a:rPr lang="en-US" sz="1500" b="0" dirty="0">
                          <a:latin typeface="+mn-lt"/>
                        </a:rPr>
                        <a:t>3</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en-US" sz="1900" b="0" i="0" u="none" strike="noStrike" dirty="0">
                          <a:solidFill>
                            <a:srgbClr val="000000"/>
                          </a:solidFill>
                          <a:effectLst/>
                          <a:latin typeface="+mn-lt"/>
                        </a:rPr>
                        <a:t>Jody Aufrichtig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en-US" sz="1600" b="0" i="0" u="none" strike="noStrike" dirty="0">
                          <a:solidFill>
                            <a:srgbClr val="000000"/>
                          </a:solidFill>
                          <a:effectLst/>
                          <a:latin typeface="+mn-lt"/>
                        </a:rPr>
                        <a:t>Projects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sk-SK" sz="1600" b="0" i="0" u="none" strike="noStrike" dirty="0" err="1">
                          <a:solidFill>
                            <a:srgbClr val="000000"/>
                          </a:solidFill>
                          <a:effectLst/>
                          <a:latin typeface="+mn-lt"/>
                        </a:rPr>
                        <a:t>Current</a:t>
                      </a: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endParaRPr lang="en-US"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extLst>
                  <a:ext uri="{0D108BD9-81ED-4DB2-BD59-A6C34878D82A}">
                    <a16:rowId xmlns:a16="http://schemas.microsoft.com/office/drawing/2014/main" val="10003"/>
                  </a:ext>
                </a:extLst>
              </a:tr>
              <a:tr h="468000">
                <a:tc>
                  <a:txBody>
                    <a:bodyPr/>
                    <a:lstStyle/>
                    <a:p>
                      <a:pPr algn="ctr"/>
                      <a:r>
                        <a:rPr lang="en-US" sz="1500" b="0" dirty="0">
                          <a:latin typeface="+mn-lt"/>
                        </a:rPr>
                        <a:t>4</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900" b="0" i="0" u="none" strike="noStrike" dirty="0">
                          <a:solidFill>
                            <a:srgbClr val="000000"/>
                          </a:solidFill>
                          <a:effectLst/>
                          <a:latin typeface="+mn-lt"/>
                        </a:rPr>
                        <a:t>Ian Scott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Treasurer</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Current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68000">
                <a:tc>
                  <a:txBody>
                    <a:bodyPr/>
                    <a:lstStyle/>
                    <a:p>
                      <a:pPr algn="ctr"/>
                      <a:r>
                        <a:rPr lang="en-US" sz="1500" b="0" dirty="0">
                          <a:latin typeface="+mn-lt"/>
                        </a:rPr>
                        <a:t>5</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en-US" sz="1900" b="0" i="0" u="none" strike="noStrike" dirty="0">
                          <a:solidFill>
                            <a:srgbClr val="000000"/>
                          </a:solidFill>
                          <a:effectLst/>
                          <a:latin typeface="+mn-lt"/>
                        </a:rPr>
                        <a:t>Andrew </a:t>
                      </a:r>
                      <a:r>
                        <a:rPr lang="en-US" sz="1900" b="0" i="0" u="none" strike="noStrike" dirty="0" err="1">
                          <a:solidFill>
                            <a:srgbClr val="000000"/>
                          </a:solidFill>
                          <a:effectLst/>
                          <a:latin typeface="+mn-lt"/>
                        </a:rPr>
                        <a:t>Jakins</a:t>
                      </a:r>
                      <a:r>
                        <a:rPr lang="en-US" sz="1900" b="0" i="0" u="none" strike="noStrike" dirty="0">
                          <a:solidFill>
                            <a:srgbClr val="000000"/>
                          </a:solidFill>
                          <a:effectLst/>
                          <a:latin typeface="+mn-lt"/>
                        </a:rPr>
                        <a:t>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en-US" sz="1600" b="0" i="0" u="none" strike="noStrike" dirty="0">
                          <a:solidFill>
                            <a:srgbClr val="000000"/>
                          </a:solidFill>
                          <a:effectLst/>
                          <a:latin typeface="+mn-lt"/>
                        </a:rPr>
                        <a:t> Security / Infrastructure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en-US" sz="1600" b="0" i="0" u="none" strike="noStrike" dirty="0">
                          <a:solidFill>
                            <a:srgbClr val="000000"/>
                          </a:solidFill>
                          <a:effectLst/>
                          <a:latin typeface="+mn-lt"/>
                        </a:rPr>
                        <a:t>Current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extLst>
                  <a:ext uri="{0D108BD9-81ED-4DB2-BD59-A6C34878D82A}">
                    <a16:rowId xmlns:a16="http://schemas.microsoft.com/office/drawing/2014/main" val="10005"/>
                  </a:ext>
                </a:extLst>
              </a:tr>
              <a:tr h="468000">
                <a:tc>
                  <a:txBody>
                    <a:bodyPr/>
                    <a:lstStyle/>
                    <a:p>
                      <a:pPr algn="ctr"/>
                      <a:r>
                        <a:rPr lang="en-US" sz="1500" b="0" dirty="0">
                          <a:latin typeface="+mn-lt"/>
                        </a:rPr>
                        <a:t>6</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900" b="0" i="0" u="none" strike="noStrike" dirty="0">
                          <a:solidFill>
                            <a:srgbClr val="000000"/>
                          </a:solidFill>
                          <a:effectLst/>
                          <a:latin typeface="+mn-lt"/>
                        </a:rPr>
                        <a:t>Jonathan Crowther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Environment / Beach / Social</a:t>
                      </a:r>
                      <a:r>
                        <a:rPr lang="en-US" sz="1600" b="0" i="0" u="none" strike="noStrike" baseline="0" dirty="0">
                          <a:solidFill>
                            <a:srgbClr val="000000"/>
                          </a:solidFill>
                          <a:effectLst/>
                          <a:latin typeface="+mn-lt"/>
                        </a:rPr>
                        <a:t> Development</a:t>
                      </a:r>
                      <a:r>
                        <a:rPr lang="en-US" sz="1600" b="0" i="0" u="none" strike="noStrike" dirty="0">
                          <a:solidFill>
                            <a:srgbClr val="000000"/>
                          </a:solidFill>
                          <a:effectLst/>
                          <a:latin typeface="+mn-lt"/>
                        </a:rPr>
                        <a:t>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sk-SK" sz="1600" b="0" i="0" u="none" strike="noStrike" kern="1200" dirty="0" err="1">
                          <a:solidFill>
                            <a:srgbClr val="000000"/>
                          </a:solidFill>
                          <a:effectLst/>
                          <a:latin typeface="+mn-lt"/>
                          <a:ea typeface="+mn-ea"/>
                          <a:cs typeface="+mn-cs"/>
                        </a:rPr>
                        <a:t>Current</a:t>
                      </a:r>
                      <a:endParaRPr lang="sk-SK" sz="1600" b="0" i="0" u="none" strike="noStrike" kern="1200" dirty="0">
                        <a:solidFill>
                          <a:srgbClr val="000000"/>
                        </a:solidFill>
                        <a:effectLst/>
                        <a:latin typeface="+mn-lt"/>
                        <a:ea typeface="+mn-ea"/>
                        <a:cs typeface="+mn-cs"/>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68000">
                <a:tc>
                  <a:txBody>
                    <a:bodyPr/>
                    <a:lstStyle/>
                    <a:p>
                      <a:pPr algn="ctr"/>
                      <a:r>
                        <a:rPr lang="en-US" sz="1500" b="0" dirty="0">
                          <a:latin typeface="+mn-lt"/>
                        </a:rPr>
                        <a:t>7</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en-US" sz="1900" b="0" i="0" u="none" strike="noStrike" dirty="0">
                          <a:solidFill>
                            <a:srgbClr val="000000"/>
                          </a:solidFill>
                          <a:effectLst/>
                          <a:latin typeface="+mn-lt"/>
                        </a:rPr>
                        <a:t>Rob Curtis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en-US" sz="1600" b="0" i="0" u="none" strike="noStrike" dirty="0">
                          <a:solidFill>
                            <a:srgbClr val="000000"/>
                          </a:solidFill>
                          <a:effectLst/>
                          <a:latin typeface="+mn-lt"/>
                        </a:rPr>
                        <a:t>Communication </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r>
                        <a:rPr lang="en-US" sz="1600" b="0" i="0" u="none" strike="noStrike" dirty="0">
                          <a:solidFill>
                            <a:srgbClr val="000000"/>
                          </a:solidFill>
                          <a:effectLst/>
                          <a:latin typeface="+mn-lt"/>
                        </a:rPr>
                        <a:t>Current</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tc>
                  <a:txBody>
                    <a:bodyPr/>
                    <a:lstStyle/>
                    <a:p>
                      <a:pPr algn="l" fontAlgn="ctr"/>
                      <a:endParaRPr lang="sk-SK" sz="1600" b="0" i="0" u="none" strike="noStrike" dirty="0">
                        <a:solidFill>
                          <a:srgbClr val="000000"/>
                        </a:solidFill>
                        <a:effectLst/>
                        <a:highlight>
                          <a:srgbClr val="FFFF00"/>
                        </a:highligh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366FF">
                        <a:alpha val="14902"/>
                      </a:srgbClr>
                    </a:solidFill>
                  </a:tcPr>
                </a:tc>
                <a:extLst>
                  <a:ext uri="{0D108BD9-81ED-4DB2-BD59-A6C34878D82A}">
                    <a16:rowId xmlns:a16="http://schemas.microsoft.com/office/drawing/2014/main" val="10007"/>
                  </a:ext>
                </a:extLst>
              </a:tr>
              <a:tr h="468000">
                <a:tc>
                  <a:txBody>
                    <a:bodyPr/>
                    <a:lstStyle/>
                    <a:p>
                      <a:pPr algn="ctr"/>
                      <a:r>
                        <a:rPr lang="en-US" sz="1500" b="0" dirty="0">
                          <a:latin typeface="+mn-lt"/>
                        </a:rPr>
                        <a:t>8</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1900" b="0" i="0" u="none" strike="noStrike" kern="1200" dirty="0">
                          <a:solidFill>
                            <a:srgbClr val="000000"/>
                          </a:solidFill>
                          <a:effectLst/>
                          <a:latin typeface="+mn-lt"/>
                          <a:ea typeface="+mn-ea"/>
                          <a:cs typeface="+mn-cs"/>
                        </a:rPr>
                        <a:t>Andrew McNulty</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en-US" sz="1600" b="0" i="0" u="none" strike="noStrike" dirty="0">
                          <a:solidFill>
                            <a:srgbClr val="000000"/>
                          </a:solidFill>
                          <a:effectLst/>
                          <a:latin typeface="+mn-lt"/>
                        </a:rPr>
                        <a:t>City Liaison / Finance / Infrastructure</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r>
                        <a:rPr lang="sk-SK" sz="1600" b="0" i="0" u="none" strike="noStrike" dirty="0" err="1">
                          <a:solidFill>
                            <a:srgbClr val="000000"/>
                          </a:solidFill>
                          <a:effectLst/>
                          <a:latin typeface="+mn-lt"/>
                        </a:rPr>
                        <a:t>Current</a:t>
                      </a: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fontAlgn="ct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68000">
                <a:tc>
                  <a:txBody>
                    <a:bodyPr/>
                    <a:lstStyle/>
                    <a:p>
                      <a:pPr algn="ctr"/>
                      <a:r>
                        <a:rPr lang="en-US" sz="1500" b="0" dirty="0">
                          <a:latin typeface="+mn-lt"/>
                        </a:rPr>
                        <a:t>9</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C8C31">
                        <a:alpha val="14902"/>
                      </a:srgbClr>
                    </a:solidFill>
                  </a:tcPr>
                </a:tc>
                <a:tc>
                  <a:txBody>
                    <a:bodyPr/>
                    <a:lstStyle/>
                    <a:p>
                      <a:pPr algn="l" fontAlgn="ctr"/>
                      <a:r>
                        <a:rPr lang="en-US" sz="1900" b="0" i="0" u="none" strike="noStrike" kern="1200" dirty="0">
                          <a:solidFill>
                            <a:srgbClr val="000000"/>
                          </a:solidFill>
                          <a:effectLst/>
                          <a:latin typeface="+mn-lt"/>
                          <a:ea typeface="+mn-ea"/>
                          <a:cs typeface="+mn-cs"/>
                        </a:rPr>
                        <a:t>Mark Greig</a:t>
                      </a:r>
                      <a:endParaRPr lang="en-US" sz="19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C8C31">
                        <a:alpha val="14902"/>
                      </a:srgbClr>
                    </a:solidFill>
                  </a:tcPr>
                </a:tc>
                <a:tc>
                  <a:txBody>
                    <a:bodyPr/>
                    <a:lstStyle/>
                    <a:p>
                      <a:pPr algn="l"/>
                      <a:r>
                        <a:rPr lang="en-US" sz="1600" b="0" dirty="0">
                          <a:latin typeface="+mn-lt"/>
                        </a:rPr>
                        <a:t>Legal / </a:t>
                      </a:r>
                      <a:r>
                        <a:rPr lang="en-US" sz="1600" b="0" i="0" u="none" strike="noStrike" kern="1200" dirty="0">
                          <a:solidFill>
                            <a:srgbClr val="000000"/>
                          </a:solidFill>
                          <a:effectLst/>
                          <a:latin typeface="+mn-lt"/>
                          <a:ea typeface="+mn-ea"/>
                          <a:cs typeface="+mn-cs"/>
                        </a:rPr>
                        <a:t>Environment</a:t>
                      </a:r>
                      <a:endParaRPr lang="en-US" sz="1600" b="0" dirty="0">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C8C31">
                        <a:alpha val="14902"/>
                      </a:srgbClr>
                    </a:solidFill>
                  </a:tcPr>
                </a:tc>
                <a:tc>
                  <a:txBody>
                    <a:bodyPr/>
                    <a:lstStyle/>
                    <a:p>
                      <a:pPr algn="l"/>
                      <a:r>
                        <a:rPr lang="en-US" sz="1600" b="0" dirty="0">
                          <a:latin typeface="+mn-lt"/>
                        </a:rPr>
                        <a:t>Resign by rotation</a:t>
                      </a: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C8C31">
                        <a:alpha val="14902"/>
                      </a:srgbClr>
                    </a:solidFill>
                  </a:tcPr>
                </a:tc>
                <a:tc>
                  <a:txBody>
                    <a:bodyPr/>
                    <a:lstStyle/>
                    <a:p>
                      <a:pPr algn="l" fontAlgn="ctr"/>
                      <a:r>
                        <a:rPr lang="sk-SK" sz="1600" b="0" i="0" u="none" strike="noStrike" dirty="0" err="1">
                          <a:solidFill>
                            <a:srgbClr val="000000"/>
                          </a:solidFill>
                          <a:effectLst/>
                          <a:latin typeface="+mn-lt"/>
                        </a:rPr>
                        <a:t>Stand</a:t>
                      </a:r>
                      <a:r>
                        <a:rPr lang="sk-SK" sz="1600" b="0" i="0" u="none" strike="noStrike" dirty="0">
                          <a:solidFill>
                            <a:srgbClr val="000000"/>
                          </a:solidFill>
                          <a:effectLst/>
                          <a:latin typeface="+mn-lt"/>
                        </a:rPr>
                        <a:t> </a:t>
                      </a:r>
                      <a:r>
                        <a:rPr lang="sk-SK" sz="1600" b="0" i="0" u="none" strike="noStrike" dirty="0" err="1">
                          <a:solidFill>
                            <a:srgbClr val="000000"/>
                          </a:solidFill>
                          <a:effectLst/>
                          <a:latin typeface="+mn-lt"/>
                        </a:rPr>
                        <a:t>for</a:t>
                      </a:r>
                      <a:r>
                        <a:rPr lang="sk-SK" sz="1600" b="0" i="0" u="none" strike="noStrike" dirty="0">
                          <a:solidFill>
                            <a:srgbClr val="000000"/>
                          </a:solidFill>
                          <a:effectLst/>
                          <a:latin typeface="+mn-lt"/>
                        </a:rPr>
                        <a:t> </a:t>
                      </a:r>
                      <a:r>
                        <a:rPr lang="sk-SK" sz="1600" b="0" i="0" u="none" strike="noStrike" dirty="0" err="1">
                          <a:solidFill>
                            <a:srgbClr val="000000"/>
                          </a:solidFill>
                          <a:effectLst/>
                          <a:latin typeface="+mn-lt"/>
                        </a:rPr>
                        <a:t>reappointment</a:t>
                      </a:r>
                      <a:endParaRPr lang="sk-SK" sz="1600" b="0" i="0" u="none" strike="noStrike" dirty="0">
                        <a:solidFill>
                          <a:srgbClr val="000000"/>
                        </a:solidFill>
                        <a:effectLst/>
                        <a:latin typeface="+mn-lt"/>
                      </a:endParaRPr>
                    </a:p>
                  </a:txBody>
                  <a:tcPr marL="12700" marR="12700" marT="127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1C8C31">
                        <a:alpha val="14902"/>
                      </a:srgbClr>
                    </a:solidFill>
                  </a:tcPr>
                </a:tc>
                <a:extLst>
                  <a:ext uri="{0D108BD9-81ED-4DB2-BD59-A6C34878D82A}">
                    <a16:rowId xmlns:a16="http://schemas.microsoft.com/office/drawing/2014/main" val="10009"/>
                  </a:ext>
                </a:extLst>
              </a:tr>
            </a:tbl>
          </a:graphicData>
        </a:graphic>
      </p:graphicFrame>
      <p:sp>
        <p:nvSpPr>
          <p:cNvPr id="9" name="Slide Number Placeholder 3">
            <a:extLst>
              <a:ext uri="{FF2B5EF4-FFF2-40B4-BE49-F238E27FC236}">
                <a16:creationId xmlns:a16="http://schemas.microsoft.com/office/drawing/2014/main" id="{CDEA16B0-A8B5-45FD-AAFA-2523C3A80FC5}"/>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39</a:t>
            </a:fld>
            <a:endParaRPr lang="en-ZA" sz="1000" dirty="0"/>
          </a:p>
        </p:txBody>
      </p:sp>
    </p:spTree>
    <p:extLst>
      <p:ext uri="{BB962C8B-B14F-4D97-AF65-F5344CB8AC3E}">
        <p14:creationId xmlns:p14="http://schemas.microsoft.com/office/powerpoint/2010/main" val="2758441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774E-CCE4-495E-B7AB-C5ABFFD94D53}"/>
              </a:ext>
            </a:extLst>
          </p:cNvPr>
          <p:cNvSpPr>
            <a:spLocks noGrp="1"/>
          </p:cNvSpPr>
          <p:nvPr>
            <p:ph type="title"/>
          </p:nvPr>
        </p:nvSpPr>
        <p:spPr>
          <a:xfrm>
            <a:off x="579600" y="471600"/>
            <a:ext cx="10890467" cy="831274"/>
          </a:xfrm>
        </p:spPr>
        <p:txBody>
          <a:bodyPr>
            <a:normAutofit/>
          </a:bodyPr>
          <a:lstStyle/>
          <a:p>
            <a:r>
              <a:rPr lang="en-ZA" dirty="0"/>
              <a:t>3 &amp; 4.   Membership, Quorum &amp; Proxies</a:t>
            </a:r>
          </a:p>
        </p:txBody>
      </p:sp>
      <p:sp>
        <p:nvSpPr>
          <p:cNvPr id="7" name="Slide Number Placeholder 3">
            <a:extLst>
              <a:ext uri="{FF2B5EF4-FFF2-40B4-BE49-F238E27FC236}">
                <a16:creationId xmlns:a16="http://schemas.microsoft.com/office/drawing/2014/main" id="{42C7C7C1-58A5-4739-B0B2-CD5CF2B93C2E}"/>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4</a:t>
            </a:fld>
            <a:endParaRPr lang="en-ZA" sz="1000" dirty="0"/>
          </a:p>
        </p:txBody>
      </p:sp>
      <p:sp>
        <p:nvSpPr>
          <p:cNvPr id="8" name="TextBox 7">
            <a:extLst>
              <a:ext uri="{FF2B5EF4-FFF2-40B4-BE49-F238E27FC236}">
                <a16:creationId xmlns:a16="http://schemas.microsoft.com/office/drawing/2014/main" id="{C2A55D9A-3C13-7A62-0A6C-2E1D854B53BE}"/>
              </a:ext>
            </a:extLst>
          </p:cNvPr>
          <p:cNvSpPr txBox="1"/>
          <p:nvPr/>
        </p:nvSpPr>
        <p:spPr>
          <a:xfrm>
            <a:off x="579600" y="1571227"/>
            <a:ext cx="5689555" cy="4947765"/>
          </a:xfrm>
          <a:prstGeom prst="rect">
            <a:avLst/>
          </a:prstGeom>
          <a:solidFill>
            <a:schemeClr val="bg1"/>
          </a:solidFill>
        </p:spPr>
        <p:txBody>
          <a:bodyPr wrap="square" rtlCol="0">
            <a:spAutoFit/>
          </a:bodyPr>
          <a:lstStyle/>
          <a:p>
            <a:pPr>
              <a:lnSpc>
                <a:spcPct val="150000"/>
              </a:lnSpc>
            </a:pPr>
            <a:r>
              <a:rPr lang="en-ZA" sz="2200" dirty="0"/>
              <a:t>Membership</a:t>
            </a:r>
          </a:p>
          <a:p>
            <a:pPr marL="357179" lvl="1" indent="-357179">
              <a:lnSpc>
                <a:spcPct val="150000"/>
              </a:lnSpc>
              <a:buClr>
                <a:srgbClr val="237CB7"/>
              </a:buClr>
              <a:buSzPct val="80000"/>
              <a:buFont typeface="Wingdings" panose="05000000000000000000" pitchFamily="2" charset="2"/>
              <a:buChar char="§"/>
            </a:pPr>
            <a:r>
              <a:rPr lang="en-US" sz="2400" baseline="30000" dirty="0"/>
              <a:t>316 properties- all pay SRA levy whether members or not</a:t>
            </a:r>
          </a:p>
          <a:p>
            <a:pPr marL="357179" lvl="1" indent="-357179">
              <a:lnSpc>
                <a:spcPct val="150000"/>
              </a:lnSpc>
              <a:buClr>
                <a:srgbClr val="237CB7"/>
              </a:buClr>
              <a:buSzPct val="80000"/>
              <a:buFont typeface="Wingdings" panose="05000000000000000000" pitchFamily="2" charset="2"/>
              <a:buChar char="§"/>
            </a:pPr>
            <a:r>
              <a:rPr lang="en-US" sz="2400" baseline="30000" dirty="0"/>
              <a:t>2023: 192 members – 60.0% of properties represented</a:t>
            </a:r>
          </a:p>
          <a:p>
            <a:pPr marL="0" lvl="1">
              <a:lnSpc>
                <a:spcPct val="150000"/>
              </a:lnSpc>
              <a:buClr>
                <a:srgbClr val="237CB7"/>
              </a:buClr>
              <a:buSzPct val="80000"/>
            </a:pPr>
            <a:r>
              <a:rPr lang="en-US" sz="2400" baseline="30000" dirty="0"/>
              <a:t>	(with 180 eligible to vote)</a:t>
            </a:r>
          </a:p>
          <a:p>
            <a:pPr marL="357179" lvl="1" indent="-357179">
              <a:lnSpc>
                <a:spcPct val="150000"/>
              </a:lnSpc>
              <a:buClr>
                <a:srgbClr val="237CB7"/>
              </a:buClr>
              <a:buSzPct val="80000"/>
              <a:buFont typeface="Wingdings" panose="05000000000000000000" pitchFamily="2" charset="2"/>
              <a:buChar char="§"/>
            </a:pPr>
            <a:r>
              <a:rPr lang="en-US" sz="2400" baseline="30000" dirty="0"/>
              <a:t>2022: 210 members – 66.5% of properties represented</a:t>
            </a:r>
          </a:p>
          <a:p>
            <a:pPr marL="357179" lvl="1" indent="-357179">
              <a:lnSpc>
                <a:spcPct val="150000"/>
              </a:lnSpc>
              <a:buClr>
                <a:srgbClr val="237CB7"/>
              </a:buClr>
              <a:buSzPct val="80000"/>
              <a:buFont typeface="Wingdings" panose="05000000000000000000" pitchFamily="2" charset="2"/>
              <a:buChar char="§"/>
            </a:pPr>
            <a:r>
              <a:rPr lang="en-US" sz="2400" baseline="30000" dirty="0"/>
              <a:t>2021:</a:t>
            </a:r>
            <a:r>
              <a:rPr lang="en-US" sz="2400" dirty="0"/>
              <a:t>  </a:t>
            </a:r>
            <a:r>
              <a:rPr lang="en-US" sz="2400" baseline="30000" dirty="0"/>
              <a:t>210</a:t>
            </a:r>
            <a:r>
              <a:rPr lang="en-US" sz="2400" dirty="0"/>
              <a:t> </a:t>
            </a:r>
            <a:r>
              <a:rPr lang="en-US" sz="2400" baseline="30000" dirty="0"/>
              <a:t>members - 66.5% of properties represented</a:t>
            </a:r>
          </a:p>
          <a:p>
            <a:pPr marL="357179" lvl="1" indent="-357179">
              <a:lnSpc>
                <a:spcPct val="150000"/>
              </a:lnSpc>
              <a:buClr>
                <a:srgbClr val="237CB7"/>
              </a:buClr>
              <a:buSzPct val="80000"/>
              <a:buFont typeface="Wingdings" panose="05000000000000000000" pitchFamily="2" charset="2"/>
              <a:buChar char="§"/>
            </a:pPr>
            <a:r>
              <a:rPr lang="en-US" sz="2400" baseline="30000" dirty="0"/>
              <a:t>2020:   168 members - 53.2% of properties represented</a:t>
            </a:r>
          </a:p>
          <a:p>
            <a:pPr marL="357179" lvl="1" indent="-357179">
              <a:lnSpc>
                <a:spcPct val="150000"/>
              </a:lnSpc>
              <a:buClr>
                <a:srgbClr val="237CB7"/>
              </a:buClr>
              <a:buSzPct val="80000"/>
              <a:buFont typeface="Wingdings" panose="05000000000000000000" pitchFamily="2" charset="2"/>
              <a:buChar char="§"/>
            </a:pPr>
            <a:r>
              <a:rPr lang="en-US" sz="2400" baseline="30000" dirty="0"/>
              <a:t>List on Website (with only ERF and Address)</a:t>
            </a:r>
          </a:p>
          <a:p>
            <a:pPr>
              <a:lnSpc>
                <a:spcPct val="150000"/>
              </a:lnSpc>
            </a:pPr>
            <a:r>
              <a:rPr lang="en-ZA" sz="2200" dirty="0"/>
              <a:t>Quorum</a:t>
            </a:r>
          </a:p>
          <a:p>
            <a:pPr marL="357179" lvl="1" indent="-357179">
              <a:lnSpc>
                <a:spcPct val="150000"/>
              </a:lnSpc>
              <a:buClr>
                <a:srgbClr val="237CB7"/>
              </a:buClr>
              <a:buSzPct val="80000"/>
              <a:buFont typeface="Wingdings" panose="05000000000000000000" pitchFamily="2" charset="2"/>
              <a:buChar char="§"/>
            </a:pPr>
            <a:r>
              <a:rPr lang="en-US" sz="2400" baseline="30000" dirty="0"/>
              <a:t>20% of eligible members or 36 members</a:t>
            </a:r>
          </a:p>
          <a:p>
            <a:pPr marL="357179" lvl="1" indent="-357179">
              <a:lnSpc>
                <a:spcPct val="150000"/>
              </a:lnSpc>
              <a:buClr>
                <a:srgbClr val="237CB7"/>
              </a:buClr>
              <a:buSzPct val="80000"/>
              <a:buFont typeface="Wingdings" panose="05000000000000000000" pitchFamily="2" charset="2"/>
              <a:buChar char="§"/>
            </a:pPr>
            <a:r>
              <a:rPr lang="en-US" sz="2400" baseline="30000" dirty="0"/>
              <a:t>Owners with multiple properties only counted once for purposes of quorum; but they do have one vote per property</a:t>
            </a:r>
          </a:p>
        </p:txBody>
      </p:sp>
      <p:sp>
        <p:nvSpPr>
          <p:cNvPr id="9" name="TextBox 8">
            <a:extLst>
              <a:ext uri="{FF2B5EF4-FFF2-40B4-BE49-F238E27FC236}">
                <a16:creationId xmlns:a16="http://schemas.microsoft.com/office/drawing/2014/main" id="{F77E4000-FB3F-E572-A74E-408E84ADAF30}"/>
              </a:ext>
            </a:extLst>
          </p:cNvPr>
          <p:cNvSpPr txBox="1"/>
          <p:nvPr/>
        </p:nvSpPr>
        <p:spPr>
          <a:xfrm>
            <a:off x="6674007" y="1683048"/>
            <a:ext cx="5151115" cy="877163"/>
          </a:xfrm>
          <a:prstGeom prst="rect">
            <a:avLst/>
          </a:prstGeom>
          <a:noFill/>
        </p:spPr>
        <p:txBody>
          <a:bodyPr wrap="square" rtlCol="0">
            <a:spAutoFit/>
          </a:bodyPr>
          <a:lstStyle/>
          <a:p>
            <a:r>
              <a:rPr lang="en-ZA" sz="2200" dirty="0"/>
              <a:t>Proxies</a:t>
            </a:r>
          </a:p>
          <a:p>
            <a:endParaRPr lang="en-ZA" sz="800" dirty="0"/>
          </a:p>
          <a:p>
            <a:pPr marL="357179" lvl="1" indent="-357179">
              <a:spcBef>
                <a:spcPts val="600"/>
              </a:spcBef>
              <a:spcAft>
                <a:spcPts val="600"/>
              </a:spcAft>
              <a:buClr>
                <a:srgbClr val="237CB7"/>
              </a:buClr>
              <a:buSzPct val="80000"/>
              <a:buFont typeface="Wingdings" panose="05000000000000000000" pitchFamily="2" charset="2"/>
              <a:buChar char="§"/>
            </a:pPr>
            <a:r>
              <a:rPr lang="en-US" sz="2400" baseline="30000" dirty="0"/>
              <a:t>2 with Chair</a:t>
            </a:r>
          </a:p>
        </p:txBody>
      </p:sp>
      <p:sp>
        <p:nvSpPr>
          <p:cNvPr id="10" name="TextBox 9">
            <a:extLst>
              <a:ext uri="{FF2B5EF4-FFF2-40B4-BE49-F238E27FC236}">
                <a16:creationId xmlns:a16="http://schemas.microsoft.com/office/drawing/2014/main" id="{7415CCB9-0292-569A-EEC5-4EA466BE5154}"/>
              </a:ext>
            </a:extLst>
          </p:cNvPr>
          <p:cNvSpPr txBox="1"/>
          <p:nvPr/>
        </p:nvSpPr>
        <p:spPr>
          <a:xfrm>
            <a:off x="6672276" y="2855863"/>
            <a:ext cx="5010273" cy="1000274"/>
          </a:xfrm>
          <a:prstGeom prst="rect">
            <a:avLst/>
          </a:prstGeom>
          <a:noFill/>
        </p:spPr>
        <p:txBody>
          <a:bodyPr wrap="square" rtlCol="0">
            <a:spAutoFit/>
          </a:bodyPr>
          <a:lstStyle/>
          <a:p>
            <a:r>
              <a:rPr lang="en-ZA" sz="2200" dirty="0"/>
              <a:t>Apologies</a:t>
            </a:r>
          </a:p>
          <a:p>
            <a:endParaRPr lang="en-ZA" sz="800" dirty="0"/>
          </a:p>
          <a:p>
            <a:pPr marL="357179" marR="0" lvl="1" indent="-357179" algn="l" defTabSz="914400" rtl="0" eaLnBrk="1" fontAlgn="auto" latinLnBrk="0" hangingPunct="1">
              <a:lnSpc>
                <a:spcPct val="100000"/>
              </a:lnSpc>
              <a:spcBef>
                <a:spcPts val="600"/>
              </a:spcBef>
              <a:spcAft>
                <a:spcPts val="600"/>
              </a:spcAft>
              <a:buClr>
                <a:srgbClr val="237CB7"/>
              </a:buClr>
              <a:buSzPct val="80000"/>
              <a:buFont typeface="Wingdings" panose="05000000000000000000" pitchFamily="2" charset="2"/>
              <a:buChar char="§"/>
              <a:tabLst/>
              <a:defRPr/>
            </a:pPr>
            <a:r>
              <a:rPr lang="en-US" sz="2400" dirty="0"/>
              <a:t> </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Board Member Andrew McNulty</a:t>
            </a:r>
            <a:endParaRPr lang="en-US" sz="2000" baseline="30000" dirty="0"/>
          </a:p>
        </p:txBody>
      </p:sp>
    </p:spTree>
    <p:extLst>
      <p:ext uri="{BB962C8B-B14F-4D97-AF65-F5344CB8AC3E}">
        <p14:creationId xmlns:p14="http://schemas.microsoft.com/office/powerpoint/2010/main" val="3855838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10.   Special Resolution – Amendment of MOI</a:t>
            </a:r>
            <a:endParaRPr lang="en-ZA" sz="2200" dirty="0"/>
          </a:p>
        </p:txBody>
      </p:sp>
      <p:sp>
        <p:nvSpPr>
          <p:cNvPr id="8" name="Slide Number Placeholder 3">
            <a:extLst>
              <a:ext uri="{FF2B5EF4-FFF2-40B4-BE49-F238E27FC236}">
                <a16:creationId xmlns:a16="http://schemas.microsoft.com/office/drawing/2014/main" id="{4C2B6226-A847-450C-B13C-1F5B98520514}"/>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40</a:t>
            </a:fld>
            <a:endParaRPr lang="en-ZA" sz="1000" dirty="0"/>
          </a:p>
        </p:txBody>
      </p:sp>
      <p:sp>
        <p:nvSpPr>
          <p:cNvPr id="3" name="TextBox 2">
            <a:extLst>
              <a:ext uri="{FF2B5EF4-FFF2-40B4-BE49-F238E27FC236}">
                <a16:creationId xmlns:a16="http://schemas.microsoft.com/office/drawing/2014/main" id="{5579F366-5E5F-10B6-37FD-88DAB153F768}"/>
              </a:ext>
            </a:extLst>
          </p:cNvPr>
          <p:cNvSpPr txBox="1"/>
          <p:nvPr/>
        </p:nvSpPr>
        <p:spPr>
          <a:xfrm>
            <a:off x="639218" y="1570682"/>
            <a:ext cx="11160132" cy="4661276"/>
          </a:xfrm>
          <a:prstGeom prst="rect">
            <a:avLst/>
          </a:prstGeom>
          <a:noFill/>
        </p:spPr>
        <p:txBody>
          <a:bodyPr wrap="square" rtlCol="0">
            <a:spAutoFit/>
          </a:bodyPr>
          <a:lstStyle/>
          <a:p>
            <a:pPr marL="342900" indent="-342900">
              <a:lnSpc>
                <a:spcPct val="150000"/>
              </a:lnSpc>
              <a:buClr>
                <a:srgbClr val="0070C0"/>
              </a:buClr>
              <a:buFont typeface="Wingdings" panose="05000000000000000000" pitchFamily="2" charset="2"/>
              <a:buChar char="§"/>
            </a:pPr>
            <a:r>
              <a:rPr lang="en-US" sz="2000" dirty="0"/>
              <a:t>Key changes</a:t>
            </a:r>
          </a:p>
          <a:p>
            <a:pPr marL="342900" indent="-342900">
              <a:lnSpc>
                <a:spcPct val="150000"/>
              </a:lnSpc>
              <a:buClr>
                <a:srgbClr val="0070C0"/>
              </a:buClr>
              <a:buFont typeface="Wingdings" panose="05000000000000000000" pitchFamily="2" charset="2"/>
              <a:buChar char="§"/>
            </a:pPr>
            <a:r>
              <a:rPr lang="en-US" sz="2000" dirty="0"/>
              <a:t>Expanded definitions</a:t>
            </a:r>
          </a:p>
          <a:p>
            <a:pPr marL="342900" indent="-342900">
              <a:lnSpc>
                <a:spcPct val="150000"/>
              </a:lnSpc>
              <a:buClr>
                <a:srgbClr val="0070C0"/>
              </a:buClr>
              <a:buFont typeface="Wingdings" panose="05000000000000000000" pitchFamily="2" charset="2"/>
              <a:buChar char="§"/>
            </a:pPr>
            <a:r>
              <a:rPr lang="en-US" sz="2000" dirty="0"/>
              <a:t>Requirements re income tax compliance enhanced</a:t>
            </a:r>
          </a:p>
          <a:p>
            <a:pPr marL="342900" indent="-342900">
              <a:lnSpc>
                <a:spcPct val="150000"/>
              </a:lnSpc>
              <a:buClr>
                <a:srgbClr val="0070C0"/>
              </a:buClr>
              <a:buFont typeface="Wingdings" panose="05000000000000000000" pitchFamily="2" charset="2"/>
              <a:buChar char="§"/>
            </a:pPr>
            <a:r>
              <a:rPr lang="en-US" sz="2000" dirty="0"/>
              <a:t>Membership: City of Cape Town has 1 vote</a:t>
            </a:r>
          </a:p>
          <a:p>
            <a:pPr marL="342900" indent="-342900">
              <a:lnSpc>
                <a:spcPct val="150000"/>
              </a:lnSpc>
              <a:buClr>
                <a:srgbClr val="0070C0"/>
              </a:buClr>
              <a:buFont typeface="Wingdings" panose="05000000000000000000" pitchFamily="2" charset="2"/>
              <a:buChar char="§"/>
            </a:pPr>
            <a:r>
              <a:rPr lang="en-US" sz="2000" dirty="0"/>
              <a:t>Membership terminates if 2 consecutive AGM’s not attended in person or by proxy</a:t>
            </a:r>
          </a:p>
          <a:p>
            <a:pPr marL="342900" indent="-342900">
              <a:lnSpc>
                <a:spcPct val="150000"/>
              </a:lnSpc>
              <a:buClr>
                <a:srgbClr val="0070C0"/>
              </a:buClr>
              <a:buFont typeface="Wingdings" panose="05000000000000000000" pitchFamily="2" charset="2"/>
              <a:buChar char="§"/>
            </a:pPr>
            <a:r>
              <a:rPr lang="en-US" sz="2000" dirty="0"/>
              <a:t>Members’ meeting can be held electronically</a:t>
            </a:r>
          </a:p>
          <a:p>
            <a:pPr marL="342900" indent="-342900">
              <a:lnSpc>
                <a:spcPct val="150000"/>
              </a:lnSpc>
              <a:buClr>
                <a:srgbClr val="0070C0"/>
              </a:buClr>
              <a:buFont typeface="Wingdings" panose="05000000000000000000" pitchFamily="2" charset="2"/>
              <a:buChar char="§"/>
            </a:pPr>
            <a:r>
              <a:rPr lang="en-US" sz="2000" dirty="0"/>
              <a:t>Quorum for members’ meeting reduced from 20% to 10%</a:t>
            </a:r>
          </a:p>
          <a:p>
            <a:pPr marL="342900" indent="-342900">
              <a:lnSpc>
                <a:spcPct val="150000"/>
              </a:lnSpc>
              <a:buClr>
                <a:srgbClr val="0070C0"/>
              </a:buClr>
              <a:buFont typeface="Wingdings" panose="05000000000000000000" pitchFamily="2" charset="2"/>
              <a:buChar char="§"/>
            </a:pPr>
            <a:r>
              <a:rPr lang="en-US" sz="2000" dirty="0"/>
              <a:t>Voting based on values ratio has increased to 1 vote per R10m  of value with maximum of 10 votes</a:t>
            </a:r>
          </a:p>
          <a:p>
            <a:pPr marL="342900" indent="-342900">
              <a:lnSpc>
                <a:spcPct val="150000"/>
              </a:lnSpc>
              <a:buClr>
                <a:srgbClr val="0070C0"/>
              </a:buClr>
              <a:buFont typeface="Wingdings" panose="05000000000000000000" pitchFamily="2" charset="2"/>
              <a:buChar char="§"/>
            </a:pPr>
            <a:r>
              <a:rPr lang="en-US" sz="2000" dirty="0"/>
              <a:t>Directors must be members</a:t>
            </a:r>
          </a:p>
          <a:p>
            <a:pPr marL="342900" indent="-342900">
              <a:lnSpc>
                <a:spcPct val="150000"/>
              </a:lnSpc>
              <a:buClr>
                <a:srgbClr val="0070C0"/>
              </a:buClr>
              <a:buFont typeface="Wingdings" panose="05000000000000000000" pitchFamily="2" charset="2"/>
              <a:buChar char="§"/>
            </a:pPr>
            <a:r>
              <a:rPr lang="en-US" sz="2000" dirty="0"/>
              <a:t>Board meetings can be held electronically</a:t>
            </a:r>
            <a:endParaRPr lang="en-ZA" sz="2000" b="1" u="sng" dirty="0">
              <a:solidFill>
                <a:schemeClr val="accent5"/>
              </a:solidFill>
            </a:endParaRPr>
          </a:p>
        </p:txBody>
      </p:sp>
    </p:spTree>
    <p:extLst>
      <p:ext uri="{BB962C8B-B14F-4D97-AF65-F5344CB8AC3E}">
        <p14:creationId xmlns:p14="http://schemas.microsoft.com/office/powerpoint/2010/main" val="1303173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10.   Special Resolution Continued</a:t>
            </a:r>
            <a:endParaRPr lang="en-ZA" sz="2200" dirty="0"/>
          </a:p>
        </p:txBody>
      </p:sp>
      <p:sp>
        <p:nvSpPr>
          <p:cNvPr id="8" name="Slide Number Placeholder 3">
            <a:extLst>
              <a:ext uri="{FF2B5EF4-FFF2-40B4-BE49-F238E27FC236}">
                <a16:creationId xmlns:a16="http://schemas.microsoft.com/office/drawing/2014/main" id="{4C2B6226-A847-450C-B13C-1F5B98520514}"/>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41</a:t>
            </a:fld>
            <a:endParaRPr lang="en-ZA" sz="1000" dirty="0"/>
          </a:p>
        </p:txBody>
      </p:sp>
      <p:sp>
        <p:nvSpPr>
          <p:cNvPr id="3" name="TextBox 2">
            <a:extLst>
              <a:ext uri="{FF2B5EF4-FFF2-40B4-BE49-F238E27FC236}">
                <a16:creationId xmlns:a16="http://schemas.microsoft.com/office/drawing/2014/main" id="{5579F366-5E5F-10B6-37FD-88DAB153F768}"/>
              </a:ext>
            </a:extLst>
          </p:cNvPr>
          <p:cNvSpPr txBox="1"/>
          <p:nvPr/>
        </p:nvSpPr>
        <p:spPr>
          <a:xfrm>
            <a:off x="639218" y="1421597"/>
            <a:ext cx="11160132" cy="2579039"/>
          </a:xfrm>
          <a:prstGeom prst="rect">
            <a:avLst/>
          </a:prstGeom>
          <a:noFill/>
        </p:spPr>
        <p:txBody>
          <a:bodyPr wrap="square" rtlCol="0">
            <a:spAutoFit/>
          </a:bodyPr>
          <a:lstStyle/>
          <a:p>
            <a:pPr marL="457200" indent="-457200">
              <a:lnSpc>
                <a:spcPct val="150000"/>
              </a:lnSpc>
              <a:buClr>
                <a:schemeClr val="accent5">
                  <a:lumMod val="75000"/>
                </a:schemeClr>
              </a:buClr>
              <a:buFont typeface="Wingdings" panose="05000000000000000000" pitchFamily="2" charset="2"/>
              <a:buChar char="§"/>
            </a:pPr>
            <a:r>
              <a:rPr lang="en-US" sz="2200" dirty="0"/>
              <a:t>Board meetings: members of community may attend by giving one week written notice</a:t>
            </a:r>
          </a:p>
          <a:p>
            <a:pPr marL="457200" indent="-457200">
              <a:lnSpc>
                <a:spcPct val="150000"/>
              </a:lnSpc>
              <a:buClr>
                <a:schemeClr val="accent5">
                  <a:lumMod val="75000"/>
                </a:schemeClr>
              </a:buClr>
              <a:buFont typeface="Wingdings" panose="05000000000000000000" pitchFamily="2" charset="2"/>
              <a:buChar char="§"/>
            </a:pPr>
            <a:r>
              <a:rPr lang="en-US" sz="2200" dirty="0"/>
              <a:t>Dates of future board meetings must be published on website</a:t>
            </a:r>
          </a:p>
          <a:p>
            <a:pPr marL="457200" indent="-457200">
              <a:lnSpc>
                <a:spcPct val="150000"/>
              </a:lnSpc>
              <a:buClr>
                <a:schemeClr val="accent5">
                  <a:lumMod val="75000"/>
                </a:schemeClr>
              </a:buClr>
              <a:buFont typeface="Wingdings" panose="05000000000000000000" pitchFamily="2" charset="2"/>
              <a:buChar char="§"/>
            </a:pPr>
            <a:r>
              <a:rPr lang="en-US" sz="2200" dirty="0"/>
              <a:t>Other changes relate to improved compliance and deadlines for submission of documents to the </a:t>
            </a:r>
            <a:r>
              <a:rPr lang="en-US" sz="2200" dirty="0" err="1"/>
              <a:t>CoCT</a:t>
            </a:r>
            <a:endParaRPr lang="en-US" sz="2200" dirty="0"/>
          </a:p>
          <a:p>
            <a:pPr>
              <a:lnSpc>
                <a:spcPct val="150000"/>
              </a:lnSpc>
              <a:buClr>
                <a:srgbClr val="3C8AC0"/>
              </a:buClr>
            </a:pPr>
            <a:endParaRPr lang="en-ZA" sz="2200" b="1" u="sng" dirty="0">
              <a:solidFill>
                <a:schemeClr val="accent5"/>
              </a:solidFill>
            </a:endParaRPr>
          </a:p>
        </p:txBody>
      </p:sp>
      <p:pic>
        <p:nvPicPr>
          <p:cNvPr id="6146" name="Picture 2" descr="Free Meeting Pictures Cartoon, Download Free Meeting Pictures Cartoon png  images, Free ClipArts on Clipart Library">
            <a:extLst>
              <a:ext uri="{FF2B5EF4-FFF2-40B4-BE49-F238E27FC236}">
                <a16:creationId xmlns:a16="http://schemas.microsoft.com/office/drawing/2014/main" id="{CF74FBA1-EF1A-093C-A3C8-B34EF8893260}"/>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702489" y="3714854"/>
            <a:ext cx="6523733" cy="247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860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11.   Q &amp; A</a:t>
            </a:r>
            <a:endParaRPr lang="en-ZA" sz="2200" dirty="0"/>
          </a:p>
        </p:txBody>
      </p:sp>
      <p:sp>
        <p:nvSpPr>
          <p:cNvPr id="4" name="Slide Number Placeholder 3">
            <a:extLst>
              <a:ext uri="{FF2B5EF4-FFF2-40B4-BE49-F238E27FC236}">
                <a16:creationId xmlns:a16="http://schemas.microsoft.com/office/drawing/2014/main" id="{2F5BD879-C81A-4E2F-87D3-74A10893A1B7}"/>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42</a:t>
            </a:fld>
            <a:endParaRPr lang="en-ZA" sz="1000" dirty="0"/>
          </a:p>
        </p:txBody>
      </p:sp>
      <p:pic>
        <p:nvPicPr>
          <p:cNvPr id="8198" name="Picture 6" descr="Approve, stickman businessman is holding a question mark and has a problem.  The other man brings him a solution, hand drawn outline cartoon vector  illustration. 4686642 Vector Art at Vecteezy">
            <a:extLst>
              <a:ext uri="{FF2B5EF4-FFF2-40B4-BE49-F238E27FC236}">
                <a16:creationId xmlns:a16="http://schemas.microsoft.com/office/drawing/2014/main" id="{C58FCCA7-EA1C-3F3B-2D88-CBC691A17CD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2680" y="1684707"/>
            <a:ext cx="5853542" cy="4438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6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12.   Statutory Approvals</a:t>
            </a:r>
          </a:p>
        </p:txBody>
      </p:sp>
      <p:sp>
        <p:nvSpPr>
          <p:cNvPr id="3" name="TextBox 2">
            <a:extLst>
              <a:ext uri="{FF2B5EF4-FFF2-40B4-BE49-F238E27FC236}">
                <a16:creationId xmlns:a16="http://schemas.microsoft.com/office/drawing/2014/main" id="{A6BAED8E-71A7-4CA7-B9D6-15A92E8BF3DB}"/>
              </a:ext>
            </a:extLst>
          </p:cNvPr>
          <p:cNvSpPr txBox="1"/>
          <p:nvPr/>
        </p:nvSpPr>
        <p:spPr>
          <a:xfrm>
            <a:off x="836024" y="5695405"/>
            <a:ext cx="6853645" cy="430887"/>
          </a:xfrm>
          <a:prstGeom prst="rect">
            <a:avLst/>
          </a:prstGeom>
          <a:noFill/>
        </p:spPr>
        <p:txBody>
          <a:bodyPr wrap="square" rtlCol="0">
            <a:spAutoFit/>
          </a:bodyPr>
          <a:lstStyle/>
          <a:p>
            <a:r>
              <a:rPr lang="en-ZA" sz="2200" i="1" dirty="0"/>
              <a:t>Kiki Loubser</a:t>
            </a:r>
          </a:p>
        </p:txBody>
      </p:sp>
    </p:spTree>
    <p:extLst>
      <p:ext uri="{BB962C8B-B14F-4D97-AF65-F5344CB8AC3E}">
        <p14:creationId xmlns:p14="http://schemas.microsoft.com/office/powerpoint/2010/main" val="293964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12.  Statutory Approvals - Voting</a:t>
            </a:r>
            <a:endParaRPr lang="en-ZA" sz="2200" dirty="0"/>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561387" y="1590705"/>
            <a:ext cx="11064875" cy="5056555"/>
          </a:xfrm>
        </p:spPr>
        <p:txBody>
          <a:bodyPr>
            <a:normAutofit fontScale="92500"/>
          </a:bodyPr>
          <a:lstStyle/>
          <a:p>
            <a:pPr>
              <a:lnSpc>
                <a:spcPct val="160000"/>
              </a:lnSpc>
              <a:buSzPct val="80000"/>
              <a:buFont typeface="Wingdings" panose="05000000000000000000" pitchFamily="2" charset="2"/>
              <a:buChar char="q"/>
            </a:pPr>
            <a:r>
              <a:rPr lang="en-US" sz="2100" dirty="0"/>
              <a:t>Ratification of Board Decision ref. Electronic Meeting</a:t>
            </a:r>
          </a:p>
          <a:p>
            <a:pPr>
              <a:lnSpc>
                <a:spcPct val="160000"/>
              </a:lnSpc>
              <a:buSzPct val="80000"/>
              <a:buFont typeface="Wingdings" panose="05000000000000000000" pitchFamily="2" charset="2"/>
              <a:buChar char="q"/>
            </a:pPr>
            <a:r>
              <a:rPr lang="en-US" sz="2100" dirty="0"/>
              <a:t>Approval of Minutes of the Previous AGM</a:t>
            </a:r>
          </a:p>
          <a:p>
            <a:pPr>
              <a:lnSpc>
                <a:spcPct val="160000"/>
              </a:lnSpc>
              <a:buSzPct val="80000"/>
              <a:buFont typeface="Wingdings" panose="05000000000000000000" pitchFamily="2" charset="2"/>
              <a:buChar char="q"/>
            </a:pPr>
            <a:r>
              <a:rPr lang="en-US" sz="2100" dirty="0"/>
              <a:t>Adoption of the Audited Financials 2022-2023</a:t>
            </a:r>
          </a:p>
          <a:p>
            <a:pPr>
              <a:lnSpc>
                <a:spcPct val="160000"/>
              </a:lnSpc>
              <a:buSzPct val="80000"/>
              <a:buFont typeface="Wingdings" panose="05000000000000000000" pitchFamily="2" charset="2"/>
              <a:buChar char="q"/>
            </a:pPr>
            <a:r>
              <a:rPr lang="en-US" sz="2100" dirty="0"/>
              <a:t>Adoption of Base Case Budget FY 2024/2025</a:t>
            </a:r>
          </a:p>
          <a:p>
            <a:pPr>
              <a:lnSpc>
                <a:spcPct val="160000"/>
              </a:lnSpc>
              <a:buSzPct val="80000"/>
              <a:buFont typeface="Wingdings" panose="05000000000000000000" pitchFamily="2" charset="2"/>
              <a:buChar char="q"/>
            </a:pPr>
            <a:r>
              <a:rPr lang="en-US" sz="2100" dirty="0"/>
              <a:t>Adoption of Implementation Plan 2024-29 </a:t>
            </a:r>
          </a:p>
          <a:p>
            <a:pPr>
              <a:lnSpc>
                <a:spcPct val="160000"/>
              </a:lnSpc>
              <a:buSzPct val="80000"/>
              <a:buFont typeface="Wingdings" panose="05000000000000000000" pitchFamily="2" charset="2"/>
              <a:buChar char="q"/>
            </a:pPr>
            <a:r>
              <a:rPr lang="en-US" sz="2100" dirty="0"/>
              <a:t>Appointment of Auditors</a:t>
            </a:r>
          </a:p>
          <a:p>
            <a:pPr>
              <a:lnSpc>
                <a:spcPct val="160000"/>
              </a:lnSpc>
              <a:buSzPct val="80000"/>
              <a:buFont typeface="Wingdings" panose="05000000000000000000" pitchFamily="2" charset="2"/>
              <a:buChar char="q"/>
            </a:pPr>
            <a:r>
              <a:rPr lang="en-US" sz="2100" dirty="0"/>
              <a:t>Confirmation of Company Secretary</a:t>
            </a:r>
          </a:p>
          <a:p>
            <a:pPr>
              <a:lnSpc>
                <a:spcPct val="160000"/>
              </a:lnSpc>
              <a:buSzPct val="80000"/>
              <a:buFont typeface="Wingdings" panose="05000000000000000000" pitchFamily="2" charset="2"/>
              <a:buChar char="q"/>
            </a:pPr>
            <a:r>
              <a:rPr lang="en-US" sz="2100" dirty="0"/>
              <a:t>Election of Board Members</a:t>
            </a:r>
          </a:p>
          <a:p>
            <a:pPr>
              <a:lnSpc>
                <a:spcPct val="160000"/>
              </a:lnSpc>
              <a:buSzPct val="80000"/>
              <a:buFont typeface="Wingdings" panose="05000000000000000000" pitchFamily="2" charset="2"/>
              <a:buChar char="q"/>
            </a:pPr>
            <a:r>
              <a:rPr lang="en-US" sz="2100" dirty="0"/>
              <a:t>Adoption of Special Resolution</a:t>
            </a:r>
          </a:p>
          <a:p>
            <a:pPr marL="0" indent="0">
              <a:spcBef>
                <a:spcPts val="1200"/>
              </a:spcBef>
              <a:spcAft>
                <a:spcPts val="600"/>
              </a:spcAft>
              <a:buNone/>
            </a:pPr>
            <a:endParaRPr lang="en-US" sz="2400" dirty="0"/>
          </a:p>
          <a:p>
            <a:pPr marL="0" indent="0">
              <a:spcBef>
                <a:spcPts val="1200"/>
              </a:spcBef>
              <a:spcAft>
                <a:spcPts val="600"/>
              </a:spcAft>
              <a:buNone/>
            </a:pPr>
            <a:endParaRPr lang="en-US" sz="2400" dirty="0"/>
          </a:p>
        </p:txBody>
      </p:sp>
      <p:sp>
        <p:nvSpPr>
          <p:cNvPr id="12" name="Slide Number Placeholder 3">
            <a:extLst>
              <a:ext uri="{FF2B5EF4-FFF2-40B4-BE49-F238E27FC236}">
                <a16:creationId xmlns:a16="http://schemas.microsoft.com/office/drawing/2014/main" id="{F1FF7D92-9841-4335-A92D-DA0763913B77}"/>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44</a:t>
            </a:fld>
            <a:endParaRPr lang="en-ZA" sz="1000" dirty="0"/>
          </a:p>
        </p:txBody>
      </p:sp>
      <p:pic>
        <p:nvPicPr>
          <p:cNvPr id="7170" name="Picture 2" descr="Stickman Meeting Vector Images (over 350)">
            <a:extLst>
              <a:ext uri="{FF2B5EF4-FFF2-40B4-BE49-F238E27FC236}">
                <a16:creationId xmlns:a16="http://schemas.microsoft.com/office/drawing/2014/main" id="{76783355-EEE4-C749-7F53-F55A756DD4D2}"/>
              </a:ext>
            </a:extLst>
          </p:cNvPr>
          <p:cNvPicPr>
            <a:picLocks noChangeAspect="1" noChangeArrowheads="1"/>
          </p:cNvPicPr>
          <p:nvPr/>
        </p:nvPicPr>
        <p:blipFill>
          <a:blip r:embed="rId3">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7383" y="4335466"/>
            <a:ext cx="3544958" cy="2051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49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normAutofit/>
          </a:bodyPr>
          <a:lstStyle/>
          <a:p>
            <a:r>
              <a:rPr lang="en-ZA" dirty="0"/>
              <a:t>13.   Meeting Closed</a:t>
            </a:r>
            <a:endParaRPr lang="en-ZA" sz="2200" dirty="0"/>
          </a:p>
        </p:txBody>
      </p:sp>
      <p:sp>
        <p:nvSpPr>
          <p:cNvPr id="4" name="Slide Number Placeholder 3">
            <a:extLst>
              <a:ext uri="{FF2B5EF4-FFF2-40B4-BE49-F238E27FC236}">
                <a16:creationId xmlns:a16="http://schemas.microsoft.com/office/drawing/2014/main" id="{2F5BD879-C81A-4E2F-87D3-74A10893A1B7}"/>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45</a:t>
            </a:fld>
            <a:endParaRPr lang="en-ZA" sz="1000" dirty="0"/>
          </a:p>
        </p:txBody>
      </p:sp>
      <p:pic>
        <p:nvPicPr>
          <p:cNvPr id="3074" name="Picture 2" descr="Thank you Team and supporters 🥳 Team, We would like to say thank you for  your all efforts and you in 2023 | Seni, Kartun">
            <a:extLst>
              <a:ext uri="{FF2B5EF4-FFF2-40B4-BE49-F238E27FC236}">
                <a16:creationId xmlns:a16="http://schemas.microsoft.com/office/drawing/2014/main" id="{A1917025-7C9C-F586-9622-9EC531EC4023}"/>
              </a:ext>
            </a:extLst>
          </p:cNvPr>
          <p:cNvPicPr>
            <a:picLocks noChangeAspect="1" noChangeArrowheads="1"/>
          </p:cNvPicPr>
          <p:nvPr/>
        </p:nvPicPr>
        <p:blipFill>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71273" y="1854713"/>
            <a:ext cx="5575162" cy="4098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54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5.   Adoption of Minutes from Previous AGM</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609601" y="1616077"/>
            <a:ext cx="11064875" cy="5064123"/>
          </a:xfrm>
        </p:spPr>
        <p:txBody>
          <a:bodyPr/>
          <a:lstStyle/>
          <a:p>
            <a:pPr marL="0" indent="0">
              <a:buNone/>
            </a:pPr>
            <a:endParaRPr lang="en-ZA" dirty="0"/>
          </a:p>
          <a:p>
            <a:pPr marL="1073150" lvl="1" indent="-357188">
              <a:buClr>
                <a:srgbClr val="3366FF"/>
              </a:buClr>
              <a:buSzPct val="80000"/>
              <a:buFont typeface="Wingdings" panose="05000000000000000000" pitchFamily="2" charset="2"/>
              <a:buChar char="§"/>
            </a:pPr>
            <a:r>
              <a:rPr lang="en-ZA" sz="2200" dirty="0"/>
              <a:t>Propose – who?</a:t>
            </a:r>
          </a:p>
          <a:p>
            <a:pPr lvl="1">
              <a:buClr>
                <a:srgbClr val="3366FF"/>
              </a:buClr>
              <a:buSzPct val="80000"/>
              <a:buFont typeface="Wingdings" panose="05000000000000000000" pitchFamily="2" charset="2"/>
              <a:buChar char="§"/>
            </a:pPr>
            <a:endParaRPr lang="en-ZA" sz="2200" dirty="0"/>
          </a:p>
          <a:p>
            <a:pPr marL="1073150" lvl="1" indent="-357188">
              <a:buClr>
                <a:srgbClr val="3366FF"/>
              </a:buClr>
              <a:buSzPct val="80000"/>
              <a:buFont typeface="Wingdings" panose="05000000000000000000" pitchFamily="2" charset="2"/>
              <a:buChar char="§"/>
            </a:pPr>
            <a:r>
              <a:rPr lang="en-ZA" sz="2200" dirty="0"/>
              <a:t>Seconder – who?</a:t>
            </a:r>
          </a:p>
          <a:p>
            <a:pPr marL="1073150" indent="-357188">
              <a:buClr>
                <a:srgbClr val="3366FF"/>
              </a:buClr>
              <a:buSzPct val="80000"/>
              <a:buFont typeface="Wingdings" panose="05000000000000000000" pitchFamily="2" charset="2"/>
              <a:buChar char="§"/>
            </a:pPr>
            <a:endParaRPr lang="en-ZA" dirty="0"/>
          </a:p>
          <a:p>
            <a:pPr marL="1073150" lvl="1" indent="-357188">
              <a:buClr>
                <a:srgbClr val="3366FF"/>
              </a:buClr>
              <a:buSzPct val="80000"/>
              <a:buFont typeface="Wingdings" panose="05000000000000000000" pitchFamily="2" charset="2"/>
              <a:buChar char="§"/>
            </a:pPr>
            <a:r>
              <a:rPr lang="en-ZA" sz="2200" dirty="0"/>
              <a:t>Vote – at End</a:t>
            </a:r>
          </a:p>
        </p:txBody>
      </p:sp>
      <p:sp>
        <p:nvSpPr>
          <p:cNvPr id="5" name="Slide Number Placeholder 3">
            <a:extLst>
              <a:ext uri="{FF2B5EF4-FFF2-40B4-BE49-F238E27FC236}">
                <a16:creationId xmlns:a16="http://schemas.microsoft.com/office/drawing/2014/main" id="{53E7682E-5B4C-468D-80DB-3E8F08DD08C8}"/>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5</a:t>
            </a:fld>
            <a:endParaRPr lang="en-ZA" sz="1000" dirty="0"/>
          </a:p>
        </p:txBody>
      </p:sp>
      <p:pic>
        <p:nvPicPr>
          <p:cNvPr id="1026" name="Picture 2" descr="Meeting Cartoon #8879 - ANDERTOONS">
            <a:extLst>
              <a:ext uri="{FF2B5EF4-FFF2-40B4-BE49-F238E27FC236}">
                <a16:creationId xmlns:a16="http://schemas.microsoft.com/office/drawing/2014/main" id="{DA17740C-A1F0-4CB7-0249-B3FFFE701414}"/>
              </a:ext>
            </a:extLst>
          </p:cNvPr>
          <p:cNvPicPr>
            <a:picLocks noChangeAspect="1" noChangeArrowheads="1"/>
          </p:cNvPicPr>
          <p:nvPr/>
        </p:nvPicPr>
        <p:blipFill rotWithShape="1">
          <a:blip r:embed="rId2">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2561" t="20724" r="2222" b="18261"/>
          <a:stretch/>
        </p:blipFill>
        <p:spPr bwMode="auto">
          <a:xfrm>
            <a:off x="5681947" y="1891058"/>
            <a:ext cx="5413236" cy="3468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484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D123CB-1DA2-43A2-823D-9C17A353D077}"/>
              </a:ext>
            </a:extLst>
          </p:cNvPr>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1555" t="8730" r="31037" b="7291"/>
          <a:stretch/>
        </p:blipFill>
        <p:spPr>
          <a:xfrm>
            <a:off x="10280570" y="282280"/>
            <a:ext cx="1402431" cy="1798770"/>
          </a:xfrm>
          <a:prstGeom prst="rect">
            <a:avLst/>
          </a:prstGeom>
        </p:spPr>
      </p:pic>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6.   Chairperson’s Key Items</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565385" y="2752446"/>
            <a:ext cx="5200254" cy="3234220"/>
          </a:xfrm>
        </p:spPr>
        <p:txBody>
          <a:bodyPr>
            <a:normAutofit/>
          </a:bodyPr>
          <a:lstStyle/>
          <a:p>
            <a:pPr marL="268288" indent="-268288">
              <a:lnSpc>
                <a:spcPct val="150000"/>
              </a:lnSpc>
              <a:spcBef>
                <a:spcPts val="0"/>
              </a:spcBef>
              <a:spcAft>
                <a:spcPts val="0"/>
              </a:spcAft>
              <a:buFont typeface="Wingdings" panose="05000000000000000000" pitchFamily="2" charset="2"/>
              <a:buChar char="§"/>
            </a:pPr>
            <a:r>
              <a:rPr lang="en-ZA" sz="2000" dirty="0"/>
              <a:t>Key issues:</a:t>
            </a:r>
          </a:p>
          <a:p>
            <a:pPr marL="536575" lvl="1" indent="-268288">
              <a:lnSpc>
                <a:spcPct val="15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2000" dirty="0"/>
              <a:t>Security</a:t>
            </a:r>
          </a:p>
          <a:p>
            <a:pPr marL="536575" lvl="1" indent="-268288">
              <a:lnSpc>
                <a:spcPct val="15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2000" dirty="0"/>
              <a:t>Environment</a:t>
            </a:r>
          </a:p>
          <a:p>
            <a:pPr marL="536575" lvl="1" indent="-268288">
              <a:lnSpc>
                <a:spcPct val="15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2000" dirty="0"/>
              <a:t>Infrastructure</a:t>
            </a:r>
          </a:p>
          <a:p>
            <a:pPr marL="536575" lvl="1" indent="-268288">
              <a:lnSpc>
                <a:spcPct val="150000"/>
              </a:lnSpc>
              <a:spcBef>
                <a:spcPts val="0"/>
              </a:spcBef>
              <a:spcAft>
                <a:spcPts val="0"/>
              </a:spcAft>
              <a:buClr>
                <a:schemeClr val="accent1">
                  <a:lumMod val="60000"/>
                  <a:lumOff val="40000"/>
                </a:schemeClr>
              </a:buClr>
              <a:buSzPct val="90000"/>
              <a:buFont typeface="Courier New" panose="02070309020205020404" pitchFamily="49" charset="0"/>
              <a:buChar char="o"/>
            </a:pPr>
            <a:r>
              <a:rPr lang="en-ZA" sz="2000" dirty="0"/>
              <a:t>Improved signage regarding beach safety</a:t>
            </a:r>
          </a:p>
          <a:p>
            <a:pPr>
              <a:lnSpc>
                <a:spcPct val="150000"/>
              </a:lnSpc>
              <a:spcBef>
                <a:spcPts val="0"/>
              </a:spcBef>
              <a:spcAft>
                <a:spcPts val="0"/>
              </a:spcAft>
            </a:pPr>
            <a:endParaRPr lang="en-US" sz="2000" dirty="0"/>
          </a:p>
          <a:p>
            <a:pPr marL="534974" lvl="1" indent="0">
              <a:lnSpc>
                <a:spcPct val="150000"/>
              </a:lnSpc>
              <a:spcBef>
                <a:spcPts val="0"/>
              </a:spcBef>
              <a:spcAft>
                <a:spcPts val="0"/>
              </a:spcAft>
              <a:buNone/>
            </a:pPr>
            <a:endParaRPr lang="en-ZA" sz="2000" dirty="0"/>
          </a:p>
        </p:txBody>
      </p:sp>
      <p:sp>
        <p:nvSpPr>
          <p:cNvPr id="6" name="Slide Number Placeholder 3">
            <a:extLst>
              <a:ext uri="{FF2B5EF4-FFF2-40B4-BE49-F238E27FC236}">
                <a16:creationId xmlns:a16="http://schemas.microsoft.com/office/drawing/2014/main" id="{AF539F23-FB13-43D3-B1A5-A67D42C4AD34}"/>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6</a:t>
            </a:fld>
            <a:endParaRPr lang="en-ZA" sz="1000" dirty="0"/>
          </a:p>
        </p:txBody>
      </p:sp>
      <p:grpSp>
        <p:nvGrpSpPr>
          <p:cNvPr id="7" name="Group 6">
            <a:extLst>
              <a:ext uri="{FF2B5EF4-FFF2-40B4-BE49-F238E27FC236}">
                <a16:creationId xmlns:a16="http://schemas.microsoft.com/office/drawing/2014/main" id="{00D57A91-B179-4DE8-8095-F53C60233E16}"/>
              </a:ext>
            </a:extLst>
          </p:cNvPr>
          <p:cNvGrpSpPr/>
          <p:nvPr/>
        </p:nvGrpSpPr>
        <p:grpSpPr>
          <a:xfrm>
            <a:off x="5446641" y="2052375"/>
            <a:ext cx="6492758" cy="3979657"/>
            <a:chOff x="1748588" y="1652337"/>
            <a:chExt cx="9121936" cy="5031437"/>
          </a:xfrm>
        </p:grpSpPr>
        <p:sp>
          <p:nvSpPr>
            <p:cNvPr id="8" name="Oval 7">
              <a:extLst>
                <a:ext uri="{FF2B5EF4-FFF2-40B4-BE49-F238E27FC236}">
                  <a16:creationId xmlns:a16="http://schemas.microsoft.com/office/drawing/2014/main" id="{10723C82-069F-41F6-9DC5-E3D058A2A8D0}"/>
                </a:ext>
              </a:extLst>
            </p:cNvPr>
            <p:cNvSpPr/>
            <p:nvPr/>
          </p:nvSpPr>
          <p:spPr>
            <a:xfrm>
              <a:off x="1748588" y="1652337"/>
              <a:ext cx="8951495" cy="4916724"/>
            </a:xfrm>
            <a:prstGeom prst="ellipse">
              <a:avLst/>
            </a:prstGeom>
            <a:solidFill>
              <a:schemeClr val="accent6">
                <a:lumMod val="60000"/>
                <a:lumOff val="40000"/>
              </a:schemeClr>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a:t>
              </a:r>
              <a:endParaRPr lang="en-GB" dirty="0"/>
            </a:p>
          </p:txBody>
        </p:sp>
        <p:sp>
          <p:nvSpPr>
            <p:cNvPr id="9" name="Oval 8">
              <a:extLst>
                <a:ext uri="{FF2B5EF4-FFF2-40B4-BE49-F238E27FC236}">
                  <a16:creationId xmlns:a16="http://schemas.microsoft.com/office/drawing/2014/main" id="{393A16C1-605C-433B-BB14-47BD1DBBFB00}"/>
                </a:ext>
              </a:extLst>
            </p:cNvPr>
            <p:cNvSpPr/>
            <p:nvPr/>
          </p:nvSpPr>
          <p:spPr>
            <a:xfrm>
              <a:off x="7212439" y="2909137"/>
              <a:ext cx="2630906" cy="2651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LCA – </a:t>
              </a:r>
              <a:r>
                <a:rPr lang="en-US" dirty="0"/>
                <a:t>Llandudno Civic</a:t>
              </a:r>
              <a:r>
                <a:rPr lang="en-US" baseline="0" dirty="0"/>
                <a:t>    </a:t>
              </a:r>
              <a:r>
                <a:rPr lang="en-US" dirty="0"/>
                <a:t>    </a:t>
              </a:r>
              <a:r>
                <a:rPr lang="en-US" baseline="0" dirty="0"/>
                <a:t> Association</a:t>
              </a:r>
              <a:endParaRPr lang="en-GB" dirty="0"/>
            </a:p>
          </p:txBody>
        </p:sp>
        <p:sp>
          <p:nvSpPr>
            <p:cNvPr id="10" name="Oval 9">
              <a:extLst>
                <a:ext uri="{FF2B5EF4-FFF2-40B4-BE49-F238E27FC236}">
                  <a16:creationId xmlns:a16="http://schemas.microsoft.com/office/drawing/2014/main" id="{C38B195F-D197-41C0-AC84-4853AE16F4DB}"/>
                </a:ext>
              </a:extLst>
            </p:cNvPr>
            <p:cNvSpPr/>
            <p:nvPr/>
          </p:nvSpPr>
          <p:spPr>
            <a:xfrm>
              <a:off x="2785671" y="2201259"/>
              <a:ext cx="4867268" cy="39100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LSRA – Llandudno Special</a:t>
              </a:r>
            </a:p>
            <a:p>
              <a:pPr algn="ctr"/>
              <a:r>
                <a:rPr lang="en-US" sz="2800" dirty="0"/>
                <a:t>Ratings </a:t>
              </a:r>
            </a:p>
            <a:p>
              <a:pPr algn="ctr"/>
              <a:r>
                <a:rPr lang="en-US" sz="2800" dirty="0"/>
                <a:t>Area</a:t>
              </a:r>
              <a:endParaRPr lang="en-GB" sz="2800" dirty="0"/>
            </a:p>
          </p:txBody>
        </p:sp>
        <p:sp>
          <p:nvSpPr>
            <p:cNvPr id="11" name="Oval 10">
              <a:extLst>
                <a:ext uri="{FF2B5EF4-FFF2-40B4-BE49-F238E27FC236}">
                  <a16:creationId xmlns:a16="http://schemas.microsoft.com/office/drawing/2014/main" id="{61B04544-DCC8-42E9-8E72-188407BF7A0F}"/>
                </a:ext>
              </a:extLst>
            </p:cNvPr>
            <p:cNvSpPr/>
            <p:nvPr/>
          </p:nvSpPr>
          <p:spPr>
            <a:xfrm>
              <a:off x="7998482" y="5023343"/>
              <a:ext cx="1104632" cy="453021"/>
            </a:xfrm>
            <a:prstGeom prst="ellips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LBAC</a:t>
              </a:r>
              <a:endParaRPr lang="en-GB" sz="1400" dirty="0">
                <a:solidFill>
                  <a:schemeClr val="tx1"/>
                </a:solidFill>
              </a:endParaRPr>
            </a:p>
          </p:txBody>
        </p:sp>
        <p:sp>
          <p:nvSpPr>
            <p:cNvPr id="12" name="TextBox 11">
              <a:extLst>
                <a:ext uri="{FF2B5EF4-FFF2-40B4-BE49-F238E27FC236}">
                  <a16:creationId xmlns:a16="http://schemas.microsoft.com/office/drawing/2014/main" id="{7AD38D68-723E-4AA4-84A6-6C00FCBFE64B}"/>
                </a:ext>
              </a:extLst>
            </p:cNvPr>
            <p:cNvSpPr txBox="1"/>
            <p:nvPr/>
          </p:nvSpPr>
          <p:spPr>
            <a:xfrm>
              <a:off x="5348403" y="1743514"/>
              <a:ext cx="1864036" cy="369332"/>
            </a:xfrm>
            <a:prstGeom prst="rect">
              <a:avLst/>
            </a:prstGeom>
            <a:noFill/>
          </p:spPr>
          <p:txBody>
            <a:bodyPr wrap="none" rtlCol="0">
              <a:spAutoFit/>
            </a:bodyPr>
            <a:lstStyle/>
            <a:p>
              <a:r>
                <a:rPr lang="en-US" dirty="0"/>
                <a:t>City of Cape Town</a:t>
              </a:r>
              <a:endParaRPr lang="en-GB" dirty="0"/>
            </a:p>
          </p:txBody>
        </p:sp>
        <p:sp>
          <p:nvSpPr>
            <p:cNvPr id="13" name="TextBox 12">
              <a:extLst>
                <a:ext uri="{FF2B5EF4-FFF2-40B4-BE49-F238E27FC236}">
                  <a16:creationId xmlns:a16="http://schemas.microsoft.com/office/drawing/2014/main" id="{37EAA72E-A97D-4FF5-81E2-753F0B90CCAA}"/>
                </a:ext>
              </a:extLst>
            </p:cNvPr>
            <p:cNvSpPr txBox="1"/>
            <p:nvPr/>
          </p:nvSpPr>
          <p:spPr>
            <a:xfrm>
              <a:off x="3579953" y="5866625"/>
              <a:ext cx="7290571" cy="817149"/>
            </a:xfrm>
            <a:prstGeom prst="rect">
              <a:avLst/>
            </a:prstGeom>
            <a:solidFill>
              <a:srgbClr val="006000"/>
            </a:solidFill>
            <a:ln>
              <a:solidFill>
                <a:srgbClr val="00B050"/>
              </a:solidFill>
            </a:ln>
          </p:spPr>
          <p:txBody>
            <a:bodyPr wrap="square" rtlCol="0">
              <a:spAutoFit/>
            </a:bodyPr>
            <a:lstStyle/>
            <a:p>
              <a:r>
                <a:rPr lang="en-US" b="1" dirty="0">
                  <a:solidFill>
                    <a:schemeClr val="bg1"/>
                  </a:solidFill>
                </a:rPr>
                <a:t>LBAC = Llandudno Building and Advisory Committee</a:t>
              </a:r>
              <a:r>
                <a:rPr lang="en-US" dirty="0">
                  <a:solidFill>
                    <a:schemeClr val="bg1"/>
                  </a:solidFill>
                </a:rPr>
                <a:t> </a:t>
              </a:r>
            </a:p>
            <a:p>
              <a:r>
                <a:rPr lang="en-US" b="1" dirty="0">
                  <a:solidFill>
                    <a:schemeClr val="bg1"/>
                  </a:solidFill>
                </a:rPr>
                <a:t>LSEC = </a:t>
              </a:r>
              <a:r>
                <a:rPr lang="en-US" b="1" dirty="0" err="1">
                  <a:solidFill>
                    <a:schemeClr val="bg1"/>
                  </a:solidFill>
                </a:rPr>
                <a:t>Llandudno</a:t>
              </a:r>
              <a:r>
                <a:rPr lang="en-US" b="1" dirty="0">
                  <a:solidFill>
                    <a:schemeClr val="bg1"/>
                  </a:solidFill>
                </a:rPr>
                <a:t> Security Committee</a:t>
              </a:r>
              <a:endParaRPr lang="en-GB" b="1" dirty="0">
                <a:solidFill>
                  <a:schemeClr val="bg1"/>
                </a:solidFill>
              </a:endParaRPr>
            </a:p>
          </p:txBody>
        </p:sp>
      </p:grpSp>
    </p:spTree>
    <p:extLst>
      <p:ext uri="{BB962C8B-B14F-4D97-AF65-F5344CB8AC3E}">
        <p14:creationId xmlns:p14="http://schemas.microsoft.com/office/powerpoint/2010/main" val="217208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6.   Chairperson’s Key Items</a:t>
            </a:r>
          </a:p>
        </p:txBody>
      </p:sp>
      <p:sp>
        <p:nvSpPr>
          <p:cNvPr id="7" name="Slide Number Placeholder 3">
            <a:extLst>
              <a:ext uri="{FF2B5EF4-FFF2-40B4-BE49-F238E27FC236}">
                <a16:creationId xmlns:a16="http://schemas.microsoft.com/office/drawing/2014/main" id="{D0301965-6789-4418-AE45-2932CEDD244A}"/>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7</a:t>
            </a:fld>
            <a:endParaRPr lang="en-ZA" sz="1000" dirty="0"/>
          </a:p>
        </p:txBody>
      </p:sp>
      <p:graphicFrame>
        <p:nvGraphicFramePr>
          <p:cNvPr id="6" name="Table 5"/>
          <p:cNvGraphicFramePr>
            <a:graphicFrameLocks noGrp="1"/>
          </p:cNvGraphicFramePr>
          <p:nvPr>
            <p:extLst>
              <p:ext uri="{D42A27DB-BD31-4B8C-83A1-F6EECF244321}">
                <p14:modId xmlns:p14="http://schemas.microsoft.com/office/powerpoint/2010/main" val="422030319"/>
              </p:ext>
            </p:extLst>
          </p:nvPr>
        </p:nvGraphicFramePr>
        <p:xfrm>
          <a:off x="544333" y="1386410"/>
          <a:ext cx="11038067" cy="5190947"/>
        </p:xfrm>
        <a:graphic>
          <a:graphicData uri="http://schemas.openxmlformats.org/drawingml/2006/table">
            <a:tbl>
              <a:tblPr/>
              <a:tblGrid>
                <a:gridCol w="555489">
                  <a:extLst>
                    <a:ext uri="{9D8B030D-6E8A-4147-A177-3AD203B41FA5}">
                      <a16:colId xmlns:a16="http://schemas.microsoft.com/office/drawing/2014/main" val="20000"/>
                    </a:ext>
                  </a:extLst>
                </a:gridCol>
                <a:gridCol w="5082462">
                  <a:extLst>
                    <a:ext uri="{9D8B030D-6E8A-4147-A177-3AD203B41FA5}">
                      <a16:colId xmlns:a16="http://schemas.microsoft.com/office/drawing/2014/main" val="20001"/>
                    </a:ext>
                  </a:extLst>
                </a:gridCol>
                <a:gridCol w="5400116">
                  <a:extLst>
                    <a:ext uri="{9D8B030D-6E8A-4147-A177-3AD203B41FA5}">
                      <a16:colId xmlns:a16="http://schemas.microsoft.com/office/drawing/2014/main" val="20007"/>
                    </a:ext>
                  </a:extLst>
                </a:gridCol>
              </a:tblGrid>
              <a:tr h="267610">
                <a:tc>
                  <a:txBody>
                    <a:bodyPr/>
                    <a:lstStyle/>
                    <a:p>
                      <a:pPr algn="l" fontAlgn="b"/>
                      <a:r>
                        <a:rPr lang="en-GB" sz="1100" b="1" i="0" u="none" strike="noStrike" dirty="0">
                          <a:solidFill>
                            <a:srgbClr val="FFFFFF"/>
                          </a:solidFill>
                          <a:effectLst/>
                          <a:latin typeface="Calibri" panose="020F0502020204030204" pitchFamily="34" charset="0"/>
                        </a:rPr>
                        <a:t> </a:t>
                      </a: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50950" indent="0" algn="l" fontAlgn="b"/>
                      <a:r>
                        <a:rPr lang="en-GB" sz="1800" b="1" i="0" u="none" strike="noStrike" dirty="0">
                          <a:solidFill>
                            <a:schemeClr val="tx1"/>
                          </a:solidFill>
                          <a:effectLst/>
                          <a:latin typeface="Calibri" panose="020F0502020204030204" pitchFamily="34" charset="0"/>
                        </a:rPr>
                        <a:t>SRA</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50950" indent="0" algn="l" fontAlgn="b"/>
                      <a:r>
                        <a:rPr lang="en-GB" sz="1800" b="1" i="0" u="none" strike="noStrike" dirty="0">
                          <a:solidFill>
                            <a:schemeClr val="tx1"/>
                          </a:solidFill>
                          <a:effectLst/>
                          <a:latin typeface="Calibri" panose="020F0502020204030204" pitchFamily="34" charset="0"/>
                        </a:rPr>
                        <a:t>LCA</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86027">
                <a:tc>
                  <a:txBody>
                    <a:bodyPr/>
                    <a:lstStyle/>
                    <a:p>
                      <a:pPr algn="ctr" fontAlgn="b"/>
                      <a:r>
                        <a:rPr lang="en-GB" sz="1600" b="0" i="0" u="none" strike="noStrike" dirty="0">
                          <a:solidFill>
                            <a:srgbClr val="000000"/>
                          </a:solidFill>
                          <a:effectLst/>
                          <a:latin typeface="Calibri" panose="020F0502020204030204" pitchFamily="34" charset="0"/>
                        </a:rPr>
                        <a:t>1 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9388" indent="0" algn="l" fontAlgn="b"/>
                      <a:r>
                        <a:rPr lang="en-US" sz="1600" b="0" i="0" u="none" strike="noStrike" dirty="0">
                          <a:solidFill>
                            <a:srgbClr val="000000"/>
                          </a:solidFill>
                          <a:effectLst/>
                          <a:latin typeface="Calibri" panose="020F0502020204030204" pitchFamily="34" charset="0"/>
                        </a:rPr>
                        <a:t>Registered property owners are eligible to be members</a:t>
                      </a:r>
                    </a:p>
                    <a:p>
                      <a:pPr marL="179388" indent="0" algn="l" fontAlgn="b"/>
                      <a:r>
                        <a:rPr lang="en-GB" sz="1600" b="0" i="0" u="none" strike="noStrike" dirty="0">
                          <a:solidFill>
                            <a:srgbClr val="000000"/>
                          </a:solidFill>
                          <a:effectLst/>
                          <a:latin typeface="Calibri" panose="020F0502020204030204" pitchFamily="34" charset="0"/>
                        </a:rPr>
                        <a:t>- </a:t>
                      </a:r>
                      <a:r>
                        <a:rPr lang="en-GB" sz="1600" b="0" i="1" u="none" strike="noStrike" dirty="0">
                          <a:solidFill>
                            <a:srgbClr val="000000"/>
                          </a:solidFill>
                          <a:effectLst/>
                          <a:latin typeface="Calibri" panose="020F0502020204030204" pitchFamily="34" charset="0"/>
                        </a:rPr>
                        <a:t>not automatic, must apply</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9388" indent="-179388" algn="l" fontAlgn="b"/>
                      <a:r>
                        <a:rPr lang="en-US" sz="1600" b="0" i="0" u="none" strike="noStrike" dirty="0">
                          <a:solidFill>
                            <a:srgbClr val="000000"/>
                          </a:solidFill>
                          <a:effectLst/>
                          <a:latin typeface="Calibri" panose="020F0502020204030204" pitchFamily="34" charset="0"/>
                        </a:rPr>
                        <a:t>Any resident may become a member</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1"/>
                  </a:ext>
                </a:extLst>
              </a:tr>
              <a:tr h="432000">
                <a:tc>
                  <a:txBody>
                    <a:bodyPr/>
                    <a:lstStyle/>
                    <a:p>
                      <a:pPr algn="ctr" fontAlgn="b"/>
                      <a:r>
                        <a:rPr lang="en-GB" sz="1600" b="0" i="0" u="none" strike="noStrike" dirty="0">
                          <a:solidFill>
                            <a:srgbClr val="000000"/>
                          </a:solidFill>
                          <a:effectLst/>
                          <a:latin typeface="Calibri" panose="020F0502020204030204" pitchFamily="34" charset="0"/>
                        </a:rPr>
                        <a:t>2</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9388" indent="0" algn="l" fontAlgn="b"/>
                      <a:r>
                        <a:rPr lang="en-GB" sz="1600" b="0" i="0" u="none" strike="noStrike">
                          <a:solidFill>
                            <a:srgbClr val="000000"/>
                          </a:solidFill>
                          <a:effectLst/>
                          <a:latin typeface="Calibri" panose="020F0502020204030204" pitchFamily="34" charset="0"/>
                        </a:rPr>
                        <a:t>Membership is voluntary</a:t>
                      </a:r>
                      <a:endParaRPr lang="en-GB" sz="1600" b="0" i="0" u="none" strike="noStrike" dirty="0">
                        <a:solidFill>
                          <a:srgbClr val="000000"/>
                        </a:solidFill>
                        <a:effectLst/>
                        <a:latin typeface="Calibri" panose="020F050202020403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GB" sz="1600" b="0" i="0" u="none" strike="noStrike" dirty="0">
                          <a:solidFill>
                            <a:srgbClr val="000000"/>
                          </a:solidFill>
                          <a:effectLst/>
                          <a:latin typeface="Calibri" panose="020F0502020204030204" pitchFamily="34" charset="0"/>
                        </a:rPr>
                        <a:t>Membership is voluntary</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8000">
                <a:tc>
                  <a:txBody>
                    <a:bodyPr/>
                    <a:lstStyle/>
                    <a:p>
                      <a:pPr algn="ctr" fontAlgn="b"/>
                      <a:r>
                        <a:rPr lang="en-GB" sz="1600" b="0" i="0" u="none" strike="noStrike" dirty="0">
                          <a:solidFill>
                            <a:srgbClr val="000000"/>
                          </a:solidFill>
                          <a:effectLst/>
                          <a:latin typeface="Calibri" panose="020F0502020204030204" pitchFamily="34" charset="0"/>
                        </a:rPr>
                        <a:t>3</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179388" indent="0" algn="l" fontAlgn="b"/>
                      <a:r>
                        <a:rPr lang="en-US" sz="1600" b="0" i="0" u="none" strike="noStrike" dirty="0">
                          <a:solidFill>
                            <a:srgbClr val="000000"/>
                          </a:solidFill>
                          <a:effectLst/>
                          <a:latin typeface="Calibri" panose="020F0502020204030204" pitchFamily="34" charset="0"/>
                        </a:rPr>
                        <a:t>Contributions to levies is NOT voluntary, levied by </a:t>
                      </a:r>
                    </a:p>
                    <a:p>
                      <a:pPr marL="179388" indent="0" algn="l" fontAlgn="b"/>
                      <a:r>
                        <a:rPr lang="en-US" sz="1600" b="0" i="0" u="none" strike="noStrike" dirty="0">
                          <a:solidFill>
                            <a:srgbClr val="000000"/>
                          </a:solidFill>
                          <a:effectLst/>
                          <a:latin typeface="Calibri" panose="020F0502020204030204" pitchFamily="34" charset="0"/>
                        </a:rPr>
                        <a:t>City of Cape Town, based on property value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600" b="0" i="0" u="none" strike="noStrike" dirty="0">
                          <a:solidFill>
                            <a:srgbClr val="000000"/>
                          </a:solidFill>
                          <a:effectLst/>
                          <a:latin typeface="Calibri" panose="020F0502020204030204" pitchFamily="34" charset="0"/>
                        </a:rPr>
                        <a:t>Contributions are set and Administered by the LCA</a:t>
                      </a:r>
                    </a:p>
                    <a:p>
                      <a:pPr algn="l" fontAlgn="b"/>
                      <a:r>
                        <a:rPr lang="en-GB" sz="1600" b="0" i="0" u="none" strike="noStrike" dirty="0">
                          <a:solidFill>
                            <a:srgbClr val="000000"/>
                          </a:solidFill>
                          <a:effectLst/>
                          <a:latin typeface="Calibri" panose="020F0502020204030204" pitchFamily="34" charset="0"/>
                        </a:rPr>
                        <a:t>and are voluntary</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04"/>
                  </a:ext>
                </a:extLst>
              </a:tr>
              <a:tr h="432000">
                <a:tc>
                  <a:txBody>
                    <a:bodyPr/>
                    <a:lstStyle/>
                    <a:p>
                      <a:pPr algn="ctr" fontAlgn="b"/>
                      <a:r>
                        <a:rPr lang="en-GB" sz="1600" b="0" i="0" u="none" strike="noStrike" dirty="0">
                          <a:solidFill>
                            <a:srgbClr val="000000"/>
                          </a:solidFill>
                          <a:effectLst/>
                          <a:latin typeface="Calibri" panose="020F0502020204030204" pitchFamily="34" charset="0"/>
                        </a:rPr>
                        <a:t>4</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tc>
                  <a:txBody>
                    <a:bodyPr/>
                    <a:lstStyle/>
                    <a:p>
                      <a:pPr marL="179388" indent="0" algn="l" fontAlgn="b"/>
                      <a:r>
                        <a:rPr lang="en-GB" sz="1600" b="0" i="0" u="none" strike="noStrike" dirty="0">
                          <a:solidFill>
                            <a:srgbClr val="000000"/>
                          </a:solidFill>
                          <a:effectLst/>
                          <a:latin typeface="Calibri" panose="020F0502020204030204" pitchFamily="34" charset="0"/>
                        </a:rPr>
                        <a:t>Areas of Operation/Scope: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tc>
                  <a:txBody>
                    <a:bodyPr/>
                    <a:lstStyle/>
                    <a:p>
                      <a:pPr algn="l" fontAlgn="b"/>
                      <a:r>
                        <a:rPr lang="en-GB" sz="1600" b="0" i="0" u="none" strike="noStrike" dirty="0">
                          <a:solidFill>
                            <a:srgbClr val="000000"/>
                          </a:solidFill>
                          <a:effectLst/>
                          <a:latin typeface="Calibri" panose="020F0502020204030204" pitchFamily="34" charset="0"/>
                        </a:rPr>
                        <a:t>Areas of Operation/Scope:</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432000">
                <a:tc>
                  <a:txBody>
                    <a:bodyPr/>
                    <a:lstStyle/>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179388" indent="0" algn="l" fontAlgn="b"/>
                      <a:r>
                        <a:rPr lang="en-GB" sz="1600" b="0" i="0" u="none" strike="noStrike" dirty="0">
                          <a:solidFill>
                            <a:srgbClr val="000000"/>
                          </a:solidFill>
                          <a:effectLst/>
                          <a:latin typeface="Calibri" panose="020F0502020204030204" pitchFamily="34" charset="0"/>
                        </a:rPr>
                        <a:t>4.1 </a:t>
                      </a:r>
                      <a:r>
                        <a:rPr lang="en-US" sz="1600" b="0" i="0" u="none" strike="noStrike" dirty="0">
                          <a:solidFill>
                            <a:srgbClr val="000000"/>
                          </a:solidFill>
                          <a:effectLst/>
                          <a:latin typeface="Calibri" panose="020F0502020204030204" pitchFamily="34" charset="0"/>
                        </a:rPr>
                        <a:t>Public open areas, and environment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rgbClr val="000000"/>
                          </a:solidFill>
                          <a:effectLst/>
                          <a:latin typeface="Calibri" panose="020F0502020204030204" pitchFamily="34" charset="0"/>
                        </a:rPr>
                        <a:t>Property Owners' built environment - LBAC</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000">
                <a:tc>
                  <a:txBody>
                    <a:bodyPr/>
                    <a:lstStyle/>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179388" indent="0" algn="l" fontAlgn="b"/>
                      <a:r>
                        <a:rPr lang="en-GB" sz="1600" b="0" i="0" u="none" strike="noStrike" dirty="0">
                          <a:solidFill>
                            <a:srgbClr val="000000"/>
                          </a:solidFill>
                          <a:effectLst/>
                          <a:latin typeface="Calibri" panose="020F0502020204030204" pitchFamily="34" charset="0"/>
                        </a:rPr>
                        <a:t>4.2 </a:t>
                      </a:r>
                      <a:r>
                        <a:rPr lang="en-US" sz="1600" b="0" i="0" u="none" strike="noStrike" dirty="0">
                          <a:solidFill>
                            <a:srgbClr val="000000"/>
                          </a:solidFill>
                          <a:effectLst/>
                          <a:latin typeface="Calibri" panose="020F0502020204030204" pitchFamily="34" charset="0"/>
                        </a:rPr>
                        <a:t>Security of suburb - public areas</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GB" sz="1600" b="0" i="0" u="none" strike="noStrike" dirty="0">
                          <a:solidFill>
                            <a:srgbClr val="000000"/>
                          </a:solidFill>
                          <a:effectLst/>
                          <a:latin typeface="Calibri" panose="020F0502020204030204" pitchFamily="34" charset="0"/>
                        </a:rPr>
                        <a:t>Building regulations and enforcement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432000">
                <a:tc>
                  <a:txBody>
                    <a:bodyPr/>
                    <a:lstStyle/>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179388" indent="0" algn="l" fontAlgn="b"/>
                      <a:r>
                        <a:rPr lang="en-GB" sz="1600" b="0" i="0" u="none" strike="noStrike" dirty="0">
                          <a:solidFill>
                            <a:srgbClr val="000000"/>
                          </a:solidFill>
                          <a:effectLst/>
                          <a:latin typeface="Calibri" panose="020F0502020204030204" pitchFamily="34" charset="0"/>
                        </a:rPr>
                        <a:t>4.3 Environment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fontAlgn="b"/>
                      <a:r>
                        <a:rPr lang="en-US" sz="1600" b="0" i="0" u="none" strike="noStrike" dirty="0">
                          <a:solidFill>
                            <a:srgbClr val="000000"/>
                          </a:solidFill>
                          <a:effectLst/>
                          <a:latin typeface="Calibri" panose="020F0502020204030204" pitchFamily="34" charset="0"/>
                        </a:rPr>
                        <a:t>Vision re densification of the suburb</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000">
                <a:tc>
                  <a:txBody>
                    <a:bodyPr/>
                    <a:lstStyle/>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179388" indent="0" algn="l" fontAlgn="b"/>
                      <a:r>
                        <a:rPr lang="en-GB" sz="1600" b="0" i="0" u="none" strike="noStrike" dirty="0">
                          <a:solidFill>
                            <a:srgbClr val="000000"/>
                          </a:solidFill>
                          <a:effectLst/>
                          <a:latin typeface="Calibri" panose="020F0502020204030204" pitchFamily="34" charset="0"/>
                        </a:rPr>
                        <a:t>4.4 </a:t>
                      </a:r>
                      <a:r>
                        <a:rPr lang="en-US" sz="1600" b="0" i="0" u="none" strike="noStrike" dirty="0">
                          <a:solidFill>
                            <a:srgbClr val="000000"/>
                          </a:solidFill>
                          <a:effectLst/>
                          <a:latin typeface="Calibri" panose="020F0502020204030204" pitchFamily="34" charset="0"/>
                        </a:rPr>
                        <a:t>Clearing services - top up, beaches, paths etc.</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600" b="0" i="0" u="none" strike="noStrike" dirty="0">
                          <a:solidFill>
                            <a:srgbClr val="000000"/>
                          </a:solidFill>
                          <a:effectLst/>
                          <a:latin typeface="Calibri" panose="020F0502020204030204" pitchFamily="34" charset="0"/>
                        </a:rPr>
                        <a:t>NIMBY = not in my back yard</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10"/>
                  </a:ext>
                </a:extLst>
              </a:tr>
              <a:tr h="972000">
                <a:tc>
                  <a:txBody>
                    <a:bodyPr/>
                    <a:lstStyle/>
                    <a:p>
                      <a:pPr algn="ctr" fontAlgn="b"/>
                      <a:r>
                        <a:rPr lang="en-GB" sz="1600" b="0" i="0" u="none" strike="noStrike" dirty="0">
                          <a:solidFill>
                            <a:srgbClr val="000000"/>
                          </a:solidFill>
                          <a:effectLst/>
                          <a:latin typeface="Calibri" panose="020F0502020204030204" pitchFamily="34" charset="0"/>
                        </a:rPr>
                        <a:t> </a:t>
                      </a:r>
                    </a:p>
                    <a:p>
                      <a:pPr algn="ctr" fontAlgn="b"/>
                      <a:r>
                        <a:rPr lang="en-GB" sz="1600" b="0" i="0" u="none" strike="noStrike" dirty="0">
                          <a:solidFill>
                            <a:srgbClr val="000000"/>
                          </a:solidFill>
                          <a:effectLst/>
                          <a:latin typeface="Calibri" panose="020F0502020204030204" pitchFamily="34" charset="0"/>
                        </a:rPr>
                        <a:t> </a:t>
                      </a:r>
                    </a:p>
                    <a:p>
                      <a:pPr algn="ctr" fontAlgn="b"/>
                      <a:r>
                        <a:rPr lang="en-GB" sz="1600" b="0" i="0" u="none" strike="noStrike" dirty="0">
                          <a:solidFill>
                            <a:srgbClr val="000000"/>
                          </a:solidFill>
                          <a:effectLst/>
                          <a:latin typeface="Calibri" panose="020F0502020204030204" pitchFamily="34" charset="0"/>
                        </a:rPr>
                        <a:t> </a:t>
                      </a:r>
                    </a:p>
                    <a:p>
                      <a:pPr algn="ctr" fontAlgn="b"/>
                      <a:r>
                        <a:rPr lang="en-GB" sz="1600" b="0" i="0" u="none" strike="noStrike" dirty="0">
                          <a:solidFill>
                            <a:srgbClr val="000000"/>
                          </a:solidFill>
                          <a:effectLst/>
                          <a:latin typeface="Calibri" panose="020F0502020204030204" pitchFamily="34" charset="0"/>
                        </a:rPr>
                        <a:t> </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marL="0" indent="179388" algn="l" fontAlgn="b"/>
                      <a:r>
                        <a:rPr lang="en-GB" sz="1600" b="0" i="0" u="none" strike="noStrike" dirty="0">
                          <a:solidFill>
                            <a:srgbClr val="000000"/>
                          </a:solidFill>
                          <a:effectLst/>
                          <a:latin typeface="Calibri" panose="020F0502020204030204" pitchFamily="34" charset="0"/>
                        </a:rPr>
                        <a:t>4.5 Future: marine environment</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1600" b="0" i="0" u="none" strike="noStrike" dirty="0">
                          <a:solidFill>
                            <a:srgbClr val="000000"/>
                          </a:solidFill>
                          <a:effectLst/>
                          <a:latin typeface="Calibri" panose="020F0502020204030204" pitchFamily="34" charset="0"/>
                        </a:rPr>
                        <a:t>Need for residents to know the regulations and participate actively to try to prevent </a:t>
                      </a:r>
                      <a:r>
                        <a:rPr lang="en-GB" sz="1600" b="0" i="0" u="none" strike="noStrike" dirty="0">
                          <a:solidFill>
                            <a:srgbClr val="000000"/>
                          </a:solidFill>
                          <a:effectLst/>
                          <a:latin typeface="Calibri" panose="020F0502020204030204" pitchFamily="34" charset="0"/>
                        </a:rPr>
                        <a:t>further issues</a:t>
                      </a:r>
                    </a:p>
                    <a:p>
                      <a:pPr algn="l" fontAlgn="b"/>
                      <a:r>
                        <a:rPr lang="en-GB" sz="1600" b="0" i="0" u="none" strike="noStrike" dirty="0">
                          <a:solidFill>
                            <a:srgbClr val="000000"/>
                          </a:solidFill>
                          <a:effectLst/>
                          <a:latin typeface="Calibri" panose="020F0502020204030204" pitchFamily="34" charset="0"/>
                        </a:rPr>
                        <a:t>Rates affordability &amp; Valuations objections</a:t>
                      </a: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651532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15D2-D7C4-4C21-85B7-F21C752AB9FC}"/>
              </a:ext>
            </a:extLst>
          </p:cNvPr>
          <p:cNvSpPr>
            <a:spLocks noGrp="1"/>
          </p:cNvSpPr>
          <p:nvPr>
            <p:ph type="title"/>
          </p:nvPr>
        </p:nvSpPr>
        <p:spPr/>
        <p:txBody>
          <a:bodyPr/>
          <a:lstStyle/>
          <a:p>
            <a:r>
              <a:rPr lang="en-ZA" dirty="0"/>
              <a:t>6.   Chairperson’s Key Items</a:t>
            </a:r>
          </a:p>
        </p:txBody>
      </p:sp>
      <p:sp>
        <p:nvSpPr>
          <p:cNvPr id="3" name="Text Placeholder 2">
            <a:extLst>
              <a:ext uri="{FF2B5EF4-FFF2-40B4-BE49-F238E27FC236}">
                <a16:creationId xmlns:a16="http://schemas.microsoft.com/office/drawing/2014/main" id="{D4B7909D-D5CF-4CD8-9906-416EA5CE7356}"/>
              </a:ext>
            </a:extLst>
          </p:cNvPr>
          <p:cNvSpPr>
            <a:spLocks noGrp="1"/>
          </p:cNvSpPr>
          <p:nvPr>
            <p:ph type="body" sz="quarter" idx="10"/>
          </p:nvPr>
        </p:nvSpPr>
        <p:spPr>
          <a:xfrm>
            <a:off x="609601" y="1619164"/>
            <a:ext cx="11064875" cy="4710113"/>
          </a:xfrm>
        </p:spPr>
        <p:txBody>
          <a:bodyPr>
            <a:normAutofit lnSpcReduction="10000"/>
          </a:bodyPr>
          <a:lstStyle/>
          <a:p>
            <a:pPr>
              <a:lnSpc>
                <a:spcPct val="150000"/>
              </a:lnSpc>
              <a:spcBef>
                <a:spcPts val="0"/>
              </a:spcBef>
              <a:spcAft>
                <a:spcPts val="0"/>
              </a:spcAft>
              <a:buFont typeface="Wingdings" panose="05000000000000000000" pitchFamily="2" charset="2"/>
              <a:buChar char="§"/>
            </a:pPr>
            <a:r>
              <a:rPr lang="en-ZA" dirty="0"/>
              <a:t>SRA Board Members: they serve the community as volunteers, and do not receive payment for their service.</a:t>
            </a:r>
          </a:p>
          <a:p>
            <a:pPr>
              <a:lnSpc>
                <a:spcPct val="150000"/>
              </a:lnSpc>
              <a:spcBef>
                <a:spcPts val="0"/>
              </a:spcBef>
              <a:spcAft>
                <a:spcPts val="0"/>
              </a:spcAft>
              <a:buFont typeface="Wingdings" panose="05000000000000000000" pitchFamily="2" charset="2"/>
              <a:buChar char="§"/>
            </a:pPr>
            <a:r>
              <a:rPr lang="en-ZA" dirty="0"/>
              <a:t>All actions taken are governed by the following governance mechanisms:</a:t>
            </a:r>
          </a:p>
          <a:p>
            <a:pPr lvl="1">
              <a:lnSpc>
                <a:spcPct val="150000"/>
              </a:lnSpc>
              <a:spcBef>
                <a:spcPts val="0"/>
              </a:spcBef>
              <a:spcAft>
                <a:spcPts val="0"/>
              </a:spcAft>
              <a:buSzPct val="80000"/>
              <a:buFont typeface="Courier New" panose="02070309020205020404" pitchFamily="49" charset="0"/>
              <a:buChar char="o"/>
            </a:pPr>
            <a:r>
              <a:rPr lang="en-ZA" sz="2000" dirty="0"/>
              <a:t>Oversight by the City</a:t>
            </a:r>
          </a:p>
          <a:p>
            <a:pPr lvl="1">
              <a:lnSpc>
                <a:spcPct val="150000"/>
              </a:lnSpc>
              <a:spcBef>
                <a:spcPts val="0"/>
              </a:spcBef>
              <a:spcAft>
                <a:spcPts val="0"/>
              </a:spcAft>
              <a:buSzPct val="80000"/>
              <a:buFont typeface="Courier New" panose="02070309020205020404" pitchFamily="49" charset="0"/>
              <a:buChar char="o"/>
            </a:pPr>
            <a:r>
              <a:rPr lang="en-ZA" sz="2000" dirty="0"/>
              <a:t>Is a registered NPC company –  and therefore regulated in terms of the Companies Act;</a:t>
            </a:r>
          </a:p>
          <a:p>
            <a:pPr lvl="1">
              <a:lnSpc>
                <a:spcPct val="150000"/>
              </a:lnSpc>
              <a:spcBef>
                <a:spcPts val="0"/>
              </a:spcBef>
              <a:spcAft>
                <a:spcPts val="0"/>
              </a:spcAft>
              <a:buSzPct val="80000"/>
              <a:buFont typeface="Courier New" panose="02070309020205020404" pitchFamily="49" charset="0"/>
              <a:buChar char="o"/>
            </a:pPr>
            <a:r>
              <a:rPr lang="en-ZA" sz="2000" dirty="0"/>
              <a:t>Registered as part of CIPC, as directors of the company.</a:t>
            </a:r>
          </a:p>
          <a:p>
            <a:pPr lvl="1">
              <a:lnSpc>
                <a:spcPct val="150000"/>
              </a:lnSpc>
              <a:spcBef>
                <a:spcPts val="0"/>
              </a:spcBef>
              <a:spcAft>
                <a:spcPts val="0"/>
              </a:spcAft>
              <a:buSzPct val="80000"/>
              <a:buFont typeface="Courier New" panose="02070309020205020404" pitchFamily="49" charset="0"/>
              <a:buChar char="o"/>
            </a:pPr>
            <a:r>
              <a:rPr lang="en-ZA" sz="2000" dirty="0"/>
              <a:t>Conflicts of interest are recorded and avoided</a:t>
            </a:r>
          </a:p>
          <a:p>
            <a:pPr>
              <a:lnSpc>
                <a:spcPct val="150000"/>
              </a:lnSpc>
              <a:spcBef>
                <a:spcPts val="0"/>
              </a:spcBef>
              <a:spcAft>
                <a:spcPts val="0"/>
              </a:spcAft>
              <a:buFont typeface="Wingdings" panose="05000000000000000000" pitchFamily="2" charset="2"/>
              <a:buChar char="§"/>
            </a:pPr>
            <a:r>
              <a:rPr lang="en-ZA" dirty="0"/>
              <a:t>Property Valuations: levies are based on property valuations and can be objected to by owners</a:t>
            </a:r>
          </a:p>
          <a:p>
            <a:pPr>
              <a:lnSpc>
                <a:spcPct val="150000"/>
              </a:lnSpc>
              <a:spcBef>
                <a:spcPts val="0"/>
              </a:spcBef>
              <a:spcAft>
                <a:spcPts val="0"/>
              </a:spcAft>
              <a:buFont typeface="Wingdings" panose="05000000000000000000" pitchFamily="2" charset="2"/>
              <a:buChar char="§"/>
            </a:pPr>
            <a:r>
              <a:rPr lang="en-ZA" dirty="0"/>
              <a:t>Finally a huge thank you to the board members for their dedication and tireless efforts</a:t>
            </a:r>
          </a:p>
        </p:txBody>
      </p:sp>
      <p:sp>
        <p:nvSpPr>
          <p:cNvPr id="6" name="Slide Number Placeholder 3">
            <a:extLst>
              <a:ext uri="{FF2B5EF4-FFF2-40B4-BE49-F238E27FC236}">
                <a16:creationId xmlns:a16="http://schemas.microsoft.com/office/drawing/2014/main" id="{466C677F-4D91-49CF-9B15-7CF923A06C23}"/>
              </a:ext>
            </a:extLst>
          </p:cNvPr>
          <p:cNvSpPr txBox="1">
            <a:spLocks/>
          </p:cNvSpPr>
          <p:nvPr/>
        </p:nvSpPr>
        <p:spPr>
          <a:xfrm>
            <a:off x="9226222" y="619268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BC055DF-D3D3-433C-A320-6C269686F61D}" type="slidenum">
              <a:rPr lang="en-ZA" sz="1000" smtClean="0"/>
              <a:pPr algn="r"/>
              <a:t>8</a:t>
            </a:fld>
            <a:endParaRPr lang="en-ZA" sz="1000" dirty="0"/>
          </a:p>
        </p:txBody>
      </p:sp>
    </p:spTree>
    <p:extLst>
      <p:ext uri="{BB962C8B-B14F-4D97-AF65-F5344CB8AC3E}">
        <p14:creationId xmlns:p14="http://schemas.microsoft.com/office/powerpoint/2010/main" val="3096700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9CA1-E21B-4323-B952-B598EFDC63A8}"/>
              </a:ext>
            </a:extLst>
          </p:cNvPr>
          <p:cNvSpPr>
            <a:spLocks noGrp="1"/>
          </p:cNvSpPr>
          <p:nvPr>
            <p:ph type="title"/>
          </p:nvPr>
        </p:nvSpPr>
        <p:spPr/>
        <p:txBody>
          <a:bodyPr/>
          <a:lstStyle/>
          <a:p>
            <a:r>
              <a:rPr lang="en-ZA" dirty="0"/>
              <a:t>7.1   Security</a:t>
            </a:r>
          </a:p>
        </p:txBody>
      </p:sp>
      <p:sp>
        <p:nvSpPr>
          <p:cNvPr id="3" name="TextBox 2">
            <a:extLst>
              <a:ext uri="{FF2B5EF4-FFF2-40B4-BE49-F238E27FC236}">
                <a16:creationId xmlns:a16="http://schemas.microsoft.com/office/drawing/2014/main" id="{A6BAED8E-71A7-4CA7-B9D6-15A92E8BF3DB}"/>
              </a:ext>
            </a:extLst>
          </p:cNvPr>
          <p:cNvSpPr txBox="1"/>
          <p:nvPr/>
        </p:nvSpPr>
        <p:spPr>
          <a:xfrm>
            <a:off x="836024" y="5632344"/>
            <a:ext cx="10000298" cy="707886"/>
          </a:xfrm>
          <a:prstGeom prst="rect">
            <a:avLst/>
          </a:prstGeom>
          <a:noFill/>
        </p:spPr>
        <p:txBody>
          <a:bodyPr wrap="square" rtlCol="0">
            <a:spAutoFit/>
          </a:bodyPr>
          <a:lstStyle/>
          <a:p>
            <a:r>
              <a:rPr lang="en-ZA" sz="2200" i="1" dirty="0"/>
              <a:t>Wesley Corbett, </a:t>
            </a:r>
            <a:r>
              <a:rPr lang="en-ZA" sz="2200" i="1" dirty="0" err="1"/>
              <a:t>Carel</a:t>
            </a:r>
            <a:r>
              <a:rPr lang="en-ZA" sz="2200" i="1" dirty="0"/>
              <a:t> de Ridder, Andrew Jakins</a:t>
            </a:r>
          </a:p>
          <a:p>
            <a:r>
              <a:rPr lang="en-ZA" dirty="0"/>
              <a:t>Presented by Wes Corbett</a:t>
            </a:r>
          </a:p>
        </p:txBody>
      </p:sp>
    </p:spTree>
    <p:extLst>
      <p:ext uri="{BB962C8B-B14F-4D97-AF65-F5344CB8AC3E}">
        <p14:creationId xmlns:p14="http://schemas.microsoft.com/office/powerpoint/2010/main" val="1572257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51688</TotalTime>
  <Words>3417</Words>
  <Application>Microsoft Office PowerPoint</Application>
  <PresentationFormat>Widescreen</PresentationFormat>
  <Paragraphs>597</Paragraphs>
  <Slides>45</Slides>
  <Notes>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Courier New</vt:lpstr>
      <vt:lpstr>Wingdings</vt:lpstr>
      <vt:lpstr>Office Theme</vt:lpstr>
      <vt:lpstr>1_Office Theme</vt:lpstr>
      <vt:lpstr>PowerPoint Presentation</vt:lpstr>
      <vt:lpstr>1.   Registration &amp; Agenda</vt:lpstr>
      <vt:lpstr>2.   Welcome &amp; Apologies</vt:lpstr>
      <vt:lpstr>3 &amp; 4.   Membership, Quorum &amp; Proxies</vt:lpstr>
      <vt:lpstr>5.   Adoption of Minutes from Previous AGM</vt:lpstr>
      <vt:lpstr>6.   Chairperson’s Key Items</vt:lpstr>
      <vt:lpstr>6.   Chairperson’s Key Items</vt:lpstr>
      <vt:lpstr>6.   Chairperson’s Key Items</vt:lpstr>
      <vt:lpstr>7.1   Security</vt:lpstr>
      <vt:lpstr>7.1a   Crime Statistics (1 December 2022 – 20 November 2023)</vt:lpstr>
      <vt:lpstr>7.1b   Crime Incidents (1 December 2022 – 20 November 2023)</vt:lpstr>
      <vt:lpstr>7.1c   Security – Details of Existing System</vt:lpstr>
      <vt:lpstr>7.1d   Security – Challenges &amp; Plans</vt:lpstr>
      <vt:lpstr>PowerPoint Presentation</vt:lpstr>
      <vt:lpstr>PowerPoint Presentation</vt:lpstr>
      <vt:lpstr>7.2   Environment – Environmental Report 2023</vt:lpstr>
      <vt:lpstr>Llandudno SRA  Environmental Report 2023</vt:lpstr>
      <vt:lpstr>7.2a   Fire</vt:lpstr>
      <vt:lpstr>7.2a   Fire</vt:lpstr>
      <vt:lpstr>7.2b   Vegetation Cutting &amp; Removal</vt:lpstr>
      <vt:lpstr>7.2c   Litter &amp; Bins</vt:lpstr>
      <vt:lpstr>7.3   Infrastructure</vt:lpstr>
      <vt:lpstr>7.3a   Background</vt:lpstr>
      <vt:lpstr>7.3b   Road Maintenance, Signage &amp; Traffic</vt:lpstr>
      <vt:lpstr>7.3c   Electricity</vt:lpstr>
      <vt:lpstr>7.3d   Sewerage</vt:lpstr>
      <vt:lpstr>7.3e   Water</vt:lpstr>
      <vt:lpstr>8.   Finance</vt:lpstr>
      <vt:lpstr>8.1   Annual Financials</vt:lpstr>
      <vt:lpstr>8.2 Implementation &amp; Business Plan</vt:lpstr>
      <vt:lpstr>8.3 Statement of Financial Position as at 30 June 23</vt:lpstr>
      <vt:lpstr>8.4 Statement of Comprehensive Income </vt:lpstr>
      <vt:lpstr>8.5   Increase in SRA Levy on Rates Bill</vt:lpstr>
      <vt:lpstr>8.6   5-Year Budget 2024 -2029</vt:lpstr>
      <vt:lpstr>PowerPoint Presentation</vt:lpstr>
      <vt:lpstr>8.7   5-Year Budget 2024 -2029 Summary</vt:lpstr>
      <vt:lpstr>9.   Election of the Board</vt:lpstr>
      <vt:lpstr>9.1   Board Currently</vt:lpstr>
      <vt:lpstr>9.2   Board Proposed for Election</vt:lpstr>
      <vt:lpstr>10.   Special Resolution – Amendment of MOI</vt:lpstr>
      <vt:lpstr>10.   Special Resolution Continued</vt:lpstr>
      <vt:lpstr>11.   Q &amp; A</vt:lpstr>
      <vt:lpstr>12.   Statutory Approvals</vt:lpstr>
      <vt:lpstr>12.  Statutory Approvals - Voting</vt:lpstr>
      <vt:lpstr>13.   Meeting Closed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dc:creator>
  <cp:lastModifiedBy>Andrew McNulty</cp:lastModifiedBy>
  <cp:revision>335</cp:revision>
  <cp:lastPrinted>2023-11-23T13:19:24Z</cp:lastPrinted>
  <dcterms:created xsi:type="dcterms:W3CDTF">2019-11-18T13:48:09Z</dcterms:created>
  <dcterms:modified xsi:type="dcterms:W3CDTF">2023-12-04T15:21:40Z</dcterms:modified>
</cp:coreProperties>
</file>