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2"/>
  </p:notesMasterIdLst>
  <p:handoutMasterIdLst>
    <p:handoutMasterId r:id="rId13"/>
  </p:handoutMasterIdLst>
  <p:sldIdLst>
    <p:sldId id="256" r:id="rId5"/>
    <p:sldId id="622" r:id="rId6"/>
    <p:sldId id="621" r:id="rId7"/>
    <p:sldId id="620" r:id="rId8"/>
    <p:sldId id="605" r:id="rId9"/>
    <p:sldId id="623" r:id="rId10"/>
    <p:sldId id="617" r:id="rId11"/>
  </p:sldIdLst>
  <p:sldSz cx="9144000" cy="6858000" type="screen4x3"/>
  <p:notesSz cx="9929813" cy="67992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59">
          <p15:clr>
            <a:srgbClr val="A4A3A4"/>
          </p15:clr>
        </p15:guide>
        <p15:guide id="2" pos="2882">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689"/>
    <a:srgbClr val="50280F"/>
    <a:srgbClr val="010C12"/>
    <a:srgbClr val="6F6F6F"/>
    <a:srgbClr val="BACF00"/>
    <a:srgbClr val="0098C5"/>
    <a:srgbClr val="FF9900"/>
    <a:srgbClr val="585759"/>
    <a:srgbClr val="50250D"/>
    <a:srgbClr val="50260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73" autoAdjust="0"/>
    <p:restoredTop sz="95338" autoAdjust="0"/>
  </p:normalViewPr>
  <p:slideViewPr>
    <p:cSldViewPr snapToGrid="0" snapToObjects="1">
      <p:cViewPr varScale="1">
        <p:scale>
          <a:sx n="110" d="100"/>
          <a:sy n="110" d="100"/>
        </p:scale>
        <p:origin x="1600" y="168"/>
      </p:cViewPr>
      <p:guideLst>
        <p:guide orient="horz" pos="2159"/>
        <p:guide pos="2882"/>
      </p:guideLst>
    </p:cSldViewPr>
  </p:slideViewPr>
  <p:outlineViewPr>
    <p:cViewPr>
      <p:scale>
        <a:sx n="33" d="100"/>
        <a:sy n="33" d="100"/>
      </p:scale>
      <p:origin x="0" y="-1114"/>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6" d="100"/>
          <a:sy n="86" d="100"/>
        </p:scale>
        <p:origin x="1800"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1"/>
            <a:ext cx="4303072" cy="341053"/>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5624454" y="1"/>
            <a:ext cx="4303072" cy="341053"/>
          </a:xfrm>
          <a:prstGeom prst="rect">
            <a:avLst/>
          </a:prstGeom>
        </p:spPr>
        <p:txBody>
          <a:bodyPr vert="horz" lIns="91440" tIns="45720" rIns="91440" bIns="45720" rtlCol="0"/>
          <a:lstStyle>
            <a:lvl1pPr algn="r">
              <a:defRPr sz="1200"/>
            </a:lvl1pPr>
          </a:lstStyle>
          <a:p>
            <a:fld id="{54304AAB-B862-45F6-9D14-E174D61C0FFD}" type="datetimeFigureOut">
              <a:rPr lang="en-ZA" smtClean="0"/>
              <a:t>2023/11/16</a:t>
            </a:fld>
            <a:endParaRPr lang="en-ZA"/>
          </a:p>
        </p:txBody>
      </p:sp>
      <p:sp>
        <p:nvSpPr>
          <p:cNvPr id="4" name="Footer Placeholder 3"/>
          <p:cNvSpPr>
            <a:spLocks noGrp="1"/>
          </p:cNvSpPr>
          <p:nvPr>
            <p:ph type="ftr" sz="quarter" idx="2"/>
          </p:nvPr>
        </p:nvSpPr>
        <p:spPr>
          <a:xfrm>
            <a:off x="3" y="6458212"/>
            <a:ext cx="4303072" cy="341053"/>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5624454" y="6458212"/>
            <a:ext cx="4303072" cy="341053"/>
          </a:xfrm>
          <a:prstGeom prst="rect">
            <a:avLst/>
          </a:prstGeom>
        </p:spPr>
        <p:txBody>
          <a:bodyPr vert="horz" lIns="91440" tIns="45720" rIns="91440" bIns="45720" rtlCol="0" anchor="b"/>
          <a:lstStyle>
            <a:lvl1pPr algn="r">
              <a:defRPr sz="1200"/>
            </a:lvl1pPr>
          </a:lstStyle>
          <a:p>
            <a:fld id="{3A9CD65B-A245-4524-99BC-A41837B25A02}" type="slidenum">
              <a:rPr lang="en-ZA" smtClean="0"/>
              <a:t>‹#›</a:t>
            </a:fld>
            <a:endParaRPr lang="en-ZA"/>
          </a:p>
        </p:txBody>
      </p:sp>
    </p:spTree>
    <p:extLst>
      <p:ext uri="{BB962C8B-B14F-4D97-AF65-F5344CB8AC3E}">
        <p14:creationId xmlns:p14="http://schemas.microsoft.com/office/powerpoint/2010/main" val="226272361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302919" cy="339963"/>
          </a:xfrm>
          <a:prstGeom prst="rect">
            <a:avLst/>
          </a:prstGeom>
        </p:spPr>
        <p:txBody>
          <a:bodyPr vert="horz" lIns="95939" tIns="47969" rIns="95939" bIns="47969" rtlCol="0"/>
          <a:lstStyle>
            <a:lvl1pPr algn="l">
              <a:defRPr sz="1300"/>
            </a:lvl1pPr>
          </a:lstStyle>
          <a:p>
            <a:endParaRPr lang="en-US"/>
          </a:p>
        </p:txBody>
      </p:sp>
      <p:sp>
        <p:nvSpPr>
          <p:cNvPr id="3" name="Date Placeholder 2"/>
          <p:cNvSpPr>
            <a:spLocks noGrp="1"/>
          </p:cNvSpPr>
          <p:nvPr>
            <p:ph type="dt" idx="1"/>
          </p:nvPr>
        </p:nvSpPr>
        <p:spPr>
          <a:xfrm>
            <a:off x="5624598" y="0"/>
            <a:ext cx="4302919" cy="339963"/>
          </a:xfrm>
          <a:prstGeom prst="rect">
            <a:avLst/>
          </a:prstGeom>
        </p:spPr>
        <p:txBody>
          <a:bodyPr vert="horz" lIns="95939" tIns="47969" rIns="95939" bIns="47969" rtlCol="0"/>
          <a:lstStyle>
            <a:lvl1pPr algn="r">
              <a:defRPr sz="1300"/>
            </a:lvl1pPr>
          </a:lstStyle>
          <a:p>
            <a:fld id="{A6C136B7-2151-9849-8D65-E0859731AC38}" type="datetimeFigureOut">
              <a:rPr lang="en-US" smtClean="0"/>
              <a:t>11/16/23</a:t>
            </a:fld>
            <a:endParaRPr lang="en-US"/>
          </a:p>
        </p:txBody>
      </p:sp>
      <p:sp>
        <p:nvSpPr>
          <p:cNvPr id="4" name="Slide Image Placeholder 3"/>
          <p:cNvSpPr>
            <a:spLocks noGrp="1" noRot="1" noChangeAspect="1"/>
          </p:cNvSpPr>
          <p:nvPr>
            <p:ph type="sldImg" idx="2"/>
          </p:nvPr>
        </p:nvSpPr>
        <p:spPr>
          <a:xfrm>
            <a:off x="3265488" y="509588"/>
            <a:ext cx="3398837" cy="2549525"/>
          </a:xfrm>
          <a:prstGeom prst="rect">
            <a:avLst/>
          </a:prstGeom>
          <a:noFill/>
          <a:ln w="12700">
            <a:solidFill>
              <a:prstClr val="black"/>
            </a:solidFill>
          </a:ln>
        </p:spPr>
        <p:txBody>
          <a:bodyPr vert="horz" lIns="95939" tIns="47969" rIns="95939" bIns="47969" rtlCol="0" anchor="ctr"/>
          <a:lstStyle/>
          <a:p>
            <a:endParaRPr lang="en-US"/>
          </a:p>
        </p:txBody>
      </p:sp>
      <p:sp>
        <p:nvSpPr>
          <p:cNvPr id="5" name="Notes Placeholder 4"/>
          <p:cNvSpPr>
            <a:spLocks noGrp="1"/>
          </p:cNvSpPr>
          <p:nvPr>
            <p:ph type="body" sz="quarter" idx="3"/>
          </p:nvPr>
        </p:nvSpPr>
        <p:spPr>
          <a:xfrm>
            <a:off x="992982" y="3229650"/>
            <a:ext cx="7943850" cy="3059668"/>
          </a:xfrm>
          <a:prstGeom prst="rect">
            <a:avLst/>
          </a:prstGeom>
        </p:spPr>
        <p:txBody>
          <a:bodyPr vert="horz" lIns="95939" tIns="47969" rIns="95939" bIns="4796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6458121"/>
            <a:ext cx="4302919" cy="339963"/>
          </a:xfrm>
          <a:prstGeom prst="rect">
            <a:avLst/>
          </a:prstGeom>
        </p:spPr>
        <p:txBody>
          <a:bodyPr vert="horz" lIns="95939" tIns="47969" rIns="95939" bIns="47969" rtlCol="0" anchor="b"/>
          <a:lstStyle>
            <a:lvl1pPr algn="l">
              <a:defRPr sz="1300"/>
            </a:lvl1pPr>
          </a:lstStyle>
          <a:p>
            <a:endParaRPr lang="en-US"/>
          </a:p>
        </p:txBody>
      </p:sp>
      <p:sp>
        <p:nvSpPr>
          <p:cNvPr id="7" name="Slide Number Placeholder 6"/>
          <p:cNvSpPr>
            <a:spLocks noGrp="1"/>
          </p:cNvSpPr>
          <p:nvPr>
            <p:ph type="sldNum" sz="quarter" idx="5"/>
          </p:nvPr>
        </p:nvSpPr>
        <p:spPr>
          <a:xfrm>
            <a:off x="5624598" y="6458121"/>
            <a:ext cx="4302919" cy="339963"/>
          </a:xfrm>
          <a:prstGeom prst="rect">
            <a:avLst/>
          </a:prstGeom>
        </p:spPr>
        <p:txBody>
          <a:bodyPr vert="horz" lIns="95939" tIns="47969" rIns="95939" bIns="47969" rtlCol="0" anchor="b"/>
          <a:lstStyle>
            <a:lvl1pPr algn="r">
              <a:defRPr sz="1300"/>
            </a:lvl1pPr>
          </a:lstStyle>
          <a:p>
            <a:fld id="{B470B886-B516-EE4C-86E6-93A16B5DA061}" type="slidenum">
              <a:rPr lang="en-US" smtClean="0"/>
              <a:t>‹#›</a:t>
            </a:fld>
            <a:endParaRPr lang="en-US"/>
          </a:p>
        </p:txBody>
      </p:sp>
    </p:spTree>
    <p:extLst>
      <p:ext uri="{BB962C8B-B14F-4D97-AF65-F5344CB8AC3E}">
        <p14:creationId xmlns:p14="http://schemas.microsoft.com/office/powerpoint/2010/main" val="4283993940"/>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defRPr/>
            </a:pPr>
            <a:r>
              <a:rPr lang="en-US" altLang="en-US" sz="1200" dirty="0"/>
              <a:t>CID By-Law </a:t>
            </a:r>
          </a:p>
          <a:p>
            <a:pPr eaLnBrk="1" hangingPunct="1">
              <a:defRPr/>
            </a:pPr>
            <a:r>
              <a:rPr lang="en-US" altLang="en-US" sz="1200" dirty="0"/>
              <a:t>Municipal Property Rates Act (Section 22 – guides establishment)</a:t>
            </a:r>
          </a:p>
          <a:p>
            <a:pPr eaLnBrk="1" hangingPunct="1">
              <a:defRPr/>
            </a:pPr>
            <a:r>
              <a:rPr lang="en-US" altLang="en-US" sz="1200" dirty="0"/>
              <a:t>Municipal Finance Management Act (Fiscal governance)</a:t>
            </a:r>
          </a:p>
          <a:p>
            <a:pPr eaLnBrk="1" hangingPunct="1">
              <a:defRPr/>
            </a:pPr>
            <a:r>
              <a:rPr lang="en-US" altLang="en-US" sz="1200" dirty="0"/>
              <a:t>Municipal Systems Act (Ability to determine cent-in-the-rand and collect)</a:t>
            </a:r>
          </a:p>
          <a:p>
            <a:pPr eaLnBrk="1" hangingPunct="1">
              <a:defRPr/>
            </a:pPr>
            <a:r>
              <a:rPr lang="en-US" altLang="en-US" sz="1200" dirty="0"/>
              <a:t>SA Constitution (Schedules 4 &amp; 5 – municipal functions)</a:t>
            </a:r>
          </a:p>
          <a:p>
            <a:pPr eaLnBrk="1" hangingPunct="1">
              <a:defRPr/>
            </a:pPr>
            <a:r>
              <a:rPr lang="en-US" altLang="en-US" sz="1200" dirty="0"/>
              <a:t>Companies Act (Governance and accountability as per generic MOI dealing with meeting protocols, operational structure)	</a:t>
            </a:r>
          </a:p>
          <a:p>
            <a:r>
              <a:rPr lang="en-US" altLang="en-US" sz="1200" dirty="0"/>
              <a:t>CID Policy	</a:t>
            </a:r>
          </a:p>
          <a:p>
            <a:r>
              <a:rPr lang="en-ZA" altLang="en-US" sz="1200" dirty="0"/>
              <a:t>Rates Policy (Relief)</a:t>
            </a:r>
          </a:p>
          <a:p>
            <a:r>
              <a:rPr lang="en-ZA" altLang="en-US" sz="1200" dirty="0"/>
              <a:t>Credit Control and Debt Collection Policy (Billing, arrears)</a:t>
            </a:r>
          </a:p>
          <a:p>
            <a:r>
              <a:rPr lang="en-ZA" altLang="en-US" sz="1200" dirty="0"/>
              <a:t>Finance Agreement (Financial reporting and responsibilities)</a:t>
            </a:r>
          </a:p>
          <a:p>
            <a:r>
              <a:rPr lang="en-US" altLang="en-US" sz="1200" dirty="0"/>
              <a:t>Any other Act, By-law, Policy and Regulation applicable to CCT</a:t>
            </a:r>
            <a:endParaRPr lang="en-ZA" altLang="en-US" sz="1200" dirty="0"/>
          </a:p>
          <a:p>
            <a:endParaRPr lang="en-ZA" dirty="0"/>
          </a:p>
        </p:txBody>
      </p:sp>
      <p:sp>
        <p:nvSpPr>
          <p:cNvPr id="4" name="Slide Number Placeholder 3"/>
          <p:cNvSpPr>
            <a:spLocks noGrp="1"/>
          </p:cNvSpPr>
          <p:nvPr>
            <p:ph type="sldNum" sz="quarter" idx="10"/>
          </p:nvPr>
        </p:nvSpPr>
        <p:spPr/>
        <p:txBody>
          <a:bodyPr/>
          <a:lstStyle/>
          <a:p>
            <a:fld id="{B470B886-B516-EE4C-86E6-93A16B5DA061}" type="slidenum">
              <a:rPr lang="en-US" smtClean="0"/>
              <a:t>5</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1939287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553200" y="6356352"/>
            <a:ext cx="2133600" cy="365125"/>
          </a:xfrm>
          <a:prstGeom prst="rect">
            <a:avLst/>
          </a:prstGeom>
        </p:spPr>
        <p:txBody>
          <a:bodyPr/>
          <a:lstStyle/>
          <a:p>
            <a:fld id="{73A80DC0-C4D1-E849-95F1-E29CDD0699CE}" type="slidenum">
              <a:rPr lang="en-US" smtClean="0"/>
              <a:t>‹#›</a:t>
            </a:fld>
            <a:endParaRPr lang="en-US"/>
          </a:p>
        </p:txBody>
      </p:sp>
      <p:sp>
        <p:nvSpPr>
          <p:cNvPr id="5" name="Rectangle 4"/>
          <p:cNvSpPr/>
          <p:nvPr userDrawn="1"/>
        </p:nvSpPr>
        <p:spPr>
          <a:xfrm>
            <a:off x="0" y="3441108"/>
            <a:ext cx="9144000" cy="3430541"/>
          </a:xfrm>
          <a:prstGeom prst="rect">
            <a:avLst/>
          </a:prstGeom>
          <a:solidFill>
            <a:srgbClr val="0098C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itle 1"/>
          <p:cNvSpPr>
            <a:spLocks noGrp="1"/>
          </p:cNvSpPr>
          <p:nvPr>
            <p:ph type="ctrTitle" hasCustomPrompt="1"/>
          </p:nvPr>
        </p:nvSpPr>
        <p:spPr>
          <a:xfrm>
            <a:off x="803230" y="3869215"/>
            <a:ext cx="7772400" cy="521992"/>
          </a:xfrm>
          <a:noFill/>
        </p:spPr>
        <p:txBody>
          <a:bodyPr>
            <a:normAutofit/>
          </a:bodyPr>
          <a:lstStyle>
            <a:lvl1pPr>
              <a:defRPr b="1"/>
            </a:lvl1pPr>
          </a:lstStyle>
          <a:p>
            <a:pPr algn="r"/>
            <a:r>
              <a:rPr lang="en-US" sz="2400" dirty="0">
                <a:solidFill>
                  <a:schemeClr val="bg1"/>
                </a:solidFill>
                <a:latin typeface="Century Gothic"/>
                <a:cs typeface="Century Gothic"/>
              </a:rPr>
              <a:t>PRESENTATION TITLE</a:t>
            </a:r>
          </a:p>
        </p:txBody>
      </p:sp>
      <p:sp>
        <p:nvSpPr>
          <p:cNvPr id="7" name="Subtitle 2"/>
          <p:cNvSpPr>
            <a:spLocks noGrp="1"/>
          </p:cNvSpPr>
          <p:nvPr>
            <p:ph type="subTitle" idx="1" hasCustomPrompt="1"/>
          </p:nvPr>
        </p:nvSpPr>
        <p:spPr>
          <a:xfrm>
            <a:off x="1489030" y="4530328"/>
            <a:ext cx="7086600" cy="509277"/>
          </a:xfrm>
          <a:noFill/>
        </p:spPr>
        <p:txBody>
          <a:bodyPr anchor="ctr">
            <a:normAutofit/>
          </a:bodyPr>
          <a:lstStyle>
            <a:lvl1pPr marL="0" indent="0">
              <a:buNone/>
              <a:defRPr baseline="0">
                <a:solidFill>
                  <a:schemeClr val="bg1"/>
                </a:solidFill>
              </a:defRPr>
            </a:lvl1pPr>
          </a:lstStyle>
          <a:p>
            <a:pPr algn="r"/>
            <a:r>
              <a:rPr lang="en-US" sz="1800" dirty="0">
                <a:solidFill>
                  <a:schemeClr val="bg1"/>
                </a:solidFill>
                <a:latin typeface="Century Gothic"/>
                <a:cs typeface="Century Gothic"/>
              </a:rPr>
              <a:t>Directorate / Department Name | Date</a:t>
            </a:r>
          </a:p>
        </p:txBody>
      </p:sp>
      <p:pic>
        <p:nvPicPr>
          <p:cNvPr id="8" name="Picture 7" descr="CCT_Logo_Ext_RGB.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5800" y="689979"/>
            <a:ext cx="5257068" cy="2044416"/>
          </a:xfrm>
          <a:prstGeom prst="rect">
            <a:avLst/>
          </a:prstGeom>
        </p:spPr>
      </p:pic>
      <p:pic>
        <p:nvPicPr>
          <p:cNvPr id="9" name="Picture 8" descr="POL.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5900540"/>
            <a:ext cx="8575630" cy="482477"/>
          </a:xfrm>
          <a:prstGeom prst="rect">
            <a:avLst/>
          </a:prstGeom>
        </p:spPr>
      </p:pic>
    </p:spTree>
    <p:extLst>
      <p:ext uri="{BB962C8B-B14F-4D97-AF65-F5344CB8AC3E}">
        <p14:creationId xmlns:p14="http://schemas.microsoft.com/office/powerpoint/2010/main" val="2408336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3_Title Slide">
    <p:spTree>
      <p:nvGrpSpPr>
        <p:cNvPr id="1" name=""/>
        <p:cNvGrpSpPr/>
        <p:nvPr/>
      </p:nvGrpSpPr>
      <p:grpSpPr>
        <a:xfrm>
          <a:off x="0" y="0"/>
          <a:ext cx="0" cy="0"/>
          <a:chOff x="0" y="0"/>
          <a:chExt cx="0" cy="0"/>
        </a:xfrm>
      </p:grpSpPr>
      <p:sp>
        <p:nvSpPr>
          <p:cNvPr id="5" name="Rectangle 4"/>
          <p:cNvSpPr/>
          <p:nvPr userDrawn="1"/>
        </p:nvSpPr>
        <p:spPr>
          <a:xfrm>
            <a:off x="0" y="24"/>
            <a:ext cx="9144000" cy="6857999"/>
          </a:xfrm>
          <a:prstGeom prst="rect">
            <a:avLst/>
          </a:prstGeom>
          <a:solidFill>
            <a:srgbClr val="DC41C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2130450"/>
            <a:ext cx="7772400" cy="1470025"/>
          </a:xfrm>
        </p:spPr>
        <p:txBody>
          <a:bodyPr/>
          <a:lstStyle>
            <a:lvl1pPr>
              <a:defRPr>
                <a:solidFill>
                  <a:schemeClr val="bg1"/>
                </a:solidFill>
              </a:defRPr>
            </a:lvl1pPr>
          </a:lstStyle>
          <a:p>
            <a:r>
              <a:rPr lang="en-US" dirty="0"/>
              <a:t>Divider Slide</a:t>
            </a:r>
          </a:p>
        </p:txBody>
      </p:sp>
      <p:sp>
        <p:nvSpPr>
          <p:cNvPr id="3" name="Subtitle 2"/>
          <p:cNvSpPr>
            <a:spLocks noGrp="1"/>
          </p:cNvSpPr>
          <p:nvPr>
            <p:ph type="subTitle" idx="1"/>
          </p:nvPr>
        </p:nvSpPr>
        <p:spPr>
          <a:xfrm>
            <a:off x="1371600" y="3886200"/>
            <a:ext cx="6400800" cy="1752600"/>
          </a:xfrm>
        </p:spPr>
        <p:txBody>
          <a:bodyPr anchor="ct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582031" y="3762689"/>
            <a:ext cx="8007259"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7452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690335"/>
            <a:ext cx="8229600" cy="694352"/>
          </a:xfrm>
        </p:spPr>
        <p:txBody>
          <a:bodyPr/>
          <a:lstStyle>
            <a:lvl1pPr algn="ctr">
              <a:defRPr/>
            </a:lvl1pPr>
          </a:lstStyle>
          <a:p>
            <a:r>
              <a:rPr lang="en-US" dirty="0"/>
              <a:t>Thank You</a:t>
            </a:r>
          </a:p>
        </p:txBody>
      </p:sp>
    </p:spTree>
    <p:extLst>
      <p:ext uri="{BB962C8B-B14F-4D97-AF65-F5344CB8AC3E}">
        <p14:creationId xmlns:p14="http://schemas.microsoft.com/office/powerpoint/2010/main" val="1743160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94352"/>
          </a:xfrm>
        </p:spPr>
        <p:txBody>
          <a:bodyPr/>
          <a:lstStyle/>
          <a:p>
            <a:r>
              <a:rPr lang="en-US"/>
              <a:t>Click to edit Master title style</a:t>
            </a:r>
          </a:p>
        </p:txBody>
      </p:sp>
      <p:sp>
        <p:nvSpPr>
          <p:cNvPr id="3" name="Content Placeholder 2"/>
          <p:cNvSpPr>
            <a:spLocks noGrp="1"/>
          </p:cNvSpPr>
          <p:nvPr>
            <p:ph idx="1"/>
          </p:nvPr>
        </p:nvSpPr>
        <p:spPr>
          <a:xfrm>
            <a:off x="457200" y="1272649"/>
            <a:ext cx="8229600" cy="460953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68383" y="1074213"/>
            <a:ext cx="8007259" cy="0"/>
          </a:xfrm>
          <a:prstGeom prst="line">
            <a:avLst/>
          </a:pr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6614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62" y="26"/>
            <a:ext cx="9144000" cy="6857999"/>
          </a:xfrm>
          <a:prstGeom prst="rect">
            <a:avLst/>
          </a:prstGeom>
          <a:solidFill>
            <a:srgbClr val="BACF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2130450"/>
            <a:ext cx="7772400" cy="1470025"/>
          </a:xfrm>
        </p:spPr>
        <p:txBody>
          <a:bodyPr/>
          <a:lstStyle>
            <a:lvl1pPr>
              <a:defRPr>
                <a:solidFill>
                  <a:schemeClr val="bg1"/>
                </a:solidFill>
              </a:defRPr>
            </a:lvl1pPr>
          </a:lstStyle>
          <a:p>
            <a:r>
              <a:rPr lang="en-US" dirty="0"/>
              <a:t>Divider Slide</a:t>
            </a:r>
          </a:p>
        </p:txBody>
      </p:sp>
      <p:sp>
        <p:nvSpPr>
          <p:cNvPr id="3" name="Subtitle 2"/>
          <p:cNvSpPr>
            <a:spLocks noGrp="1"/>
          </p:cNvSpPr>
          <p:nvPr>
            <p:ph type="subTitle" idx="1"/>
          </p:nvPr>
        </p:nvSpPr>
        <p:spPr>
          <a:xfrm>
            <a:off x="1371600" y="3886200"/>
            <a:ext cx="6400800" cy="1752600"/>
          </a:xfrm>
        </p:spPr>
        <p:txBody>
          <a:bodyPr anchor="ct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582031" y="3762689"/>
            <a:ext cx="8007259"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63835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94352"/>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68383" y="1074213"/>
            <a:ext cx="8007259" cy="0"/>
          </a:xfrm>
          <a:prstGeom prst="line">
            <a:avLst/>
          </a:pr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72328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5" name="Rectangle 4"/>
          <p:cNvSpPr/>
          <p:nvPr userDrawn="1"/>
        </p:nvSpPr>
        <p:spPr>
          <a:xfrm>
            <a:off x="0" y="24"/>
            <a:ext cx="9144000" cy="6857999"/>
          </a:xfrm>
          <a:prstGeom prst="rect">
            <a:avLst/>
          </a:prstGeom>
          <a:solidFill>
            <a:srgbClr val="0493C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2130450"/>
            <a:ext cx="7772400" cy="1470025"/>
          </a:xfrm>
        </p:spPr>
        <p:txBody>
          <a:bodyPr/>
          <a:lstStyle>
            <a:lvl1pPr>
              <a:defRPr>
                <a:solidFill>
                  <a:schemeClr val="bg1"/>
                </a:solidFill>
              </a:defRPr>
            </a:lvl1pPr>
          </a:lstStyle>
          <a:p>
            <a:r>
              <a:rPr lang="en-US" dirty="0"/>
              <a:t>Divider Slide</a:t>
            </a:r>
          </a:p>
        </p:txBody>
      </p:sp>
      <p:sp>
        <p:nvSpPr>
          <p:cNvPr id="3" name="Subtitle 2"/>
          <p:cNvSpPr>
            <a:spLocks noGrp="1"/>
          </p:cNvSpPr>
          <p:nvPr>
            <p:ph type="subTitle" idx="1"/>
          </p:nvPr>
        </p:nvSpPr>
        <p:spPr>
          <a:xfrm>
            <a:off x="1371600" y="3886200"/>
            <a:ext cx="6400800" cy="1752600"/>
          </a:xfrm>
        </p:spPr>
        <p:txBody>
          <a:bodyPr anchor="ct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6" name="Straight Connector 5"/>
          <p:cNvCxnSpPr/>
          <p:nvPr userDrawn="1"/>
        </p:nvCxnSpPr>
        <p:spPr>
          <a:xfrm>
            <a:off x="582031" y="3762689"/>
            <a:ext cx="8007259"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05547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94352"/>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4" name="Straight Connector 3"/>
          <p:cNvCxnSpPr/>
          <p:nvPr userDrawn="1"/>
        </p:nvCxnSpPr>
        <p:spPr>
          <a:xfrm>
            <a:off x="568383" y="1074213"/>
            <a:ext cx="8007259" cy="0"/>
          </a:xfrm>
          <a:prstGeom prst="line">
            <a:avLst/>
          </a:pr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14095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6" name="Rectangle 5"/>
          <p:cNvSpPr/>
          <p:nvPr userDrawn="1"/>
        </p:nvSpPr>
        <p:spPr>
          <a:xfrm>
            <a:off x="0" y="24"/>
            <a:ext cx="9144000" cy="6857999"/>
          </a:xfrm>
          <a:prstGeom prst="rect">
            <a:avLst/>
          </a:prstGeom>
          <a:solidFill>
            <a:srgbClr val="FF99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685800" y="2130450"/>
            <a:ext cx="7772400" cy="1470025"/>
          </a:xfrm>
        </p:spPr>
        <p:txBody>
          <a:bodyPr/>
          <a:lstStyle>
            <a:lvl1pPr>
              <a:defRPr>
                <a:solidFill>
                  <a:schemeClr val="bg1"/>
                </a:solidFill>
              </a:defRPr>
            </a:lvl1pPr>
          </a:lstStyle>
          <a:p>
            <a:r>
              <a:rPr lang="en-US" dirty="0"/>
              <a:t>Divider Slide</a:t>
            </a:r>
          </a:p>
        </p:txBody>
      </p:sp>
      <p:sp>
        <p:nvSpPr>
          <p:cNvPr id="3" name="Subtitle 2"/>
          <p:cNvSpPr>
            <a:spLocks noGrp="1"/>
          </p:cNvSpPr>
          <p:nvPr>
            <p:ph type="subTitle" idx="1"/>
          </p:nvPr>
        </p:nvSpPr>
        <p:spPr>
          <a:xfrm>
            <a:off x="1371600" y="3886200"/>
            <a:ext cx="6400800" cy="1752600"/>
          </a:xfrm>
        </p:spPr>
        <p:txBody>
          <a:bodyPr anchor="ct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582031" y="3762689"/>
            <a:ext cx="8007259" cy="0"/>
          </a:xfrm>
          <a:prstGeom prst="line">
            <a:avLst/>
          </a:prstGeom>
          <a:ln>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6226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94352"/>
          </a:xfrm>
        </p:spPr>
        <p:txBody>
          <a:bodyPr/>
          <a:lstStyle/>
          <a:p>
            <a:r>
              <a:rPr lang="en-US"/>
              <a:t>Click to edit Master title style</a:t>
            </a:r>
          </a:p>
        </p:txBody>
      </p:sp>
      <p:sp>
        <p:nvSpPr>
          <p:cNvPr id="3" name="Content Placeholder 2"/>
          <p:cNvSpPr>
            <a:spLocks noGrp="1"/>
          </p:cNvSpPr>
          <p:nvPr>
            <p:ph sz="half" idx="1"/>
          </p:nvPr>
        </p:nvSpPr>
        <p:spPr>
          <a:xfrm>
            <a:off x="457200" y="1436425"/>
            <a:ext cx="4038600" cy="4432111"/>
          </a:xfrm>
        </p:spPr>
        <p:txBody>
          <a:bodyPr>
            <a:normAutofit/>
          </a:bodyPr>
          <a:lstStyle>
            <a:lvl1pPr>
              <a:defRPr sz="16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36425"/>
            <a:ext cx="4038600" cy="4432111"/>
          </a:xfrm>
        </p:spPr>
        <p:txBody>
          <a:bodyPr>
            <a:normAutofit/>
          </a:bodyPr>
          <a:lstStyle>
            <a:lvl1pPr>
              <a:defRPr sz="16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p:cNvCxnSpPr/>
          <p:nvPr userDrawn="1"/>
        </p:nvCxnSpPr>
        <p:spPr>
          <a:xfrm>
            <a:off x="568383" y="1074213"/>
            <a:ext cx="8007259" cy="0"/>
          </a:xfrm>
          <a:prstGeom prst="line">
            <a:avLst/>
          </a:pr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9272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694352"/>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425929"/>
            <a:ext cx="4040188" cy="642093"/>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065691"/>
            <a:ext cx="4040188" cy="376190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33" y="1425929"/>
            <a:ext cx="4041775" cy="642093"/>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065691"/>
            <a:ext cx="4041775" cy="3761903"/>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7" name="Straight Connector 6"/>
          <p:cNvCxnSpPr/>
          <p:nvPr userDrawn="1"/>
        </p:nvCxnSpPr>
        <p:spPr>
          <a:xfrm>
            <a:off x="568383" y="1074213"/>
            <a:ext cx="8007259" cy="0"/>
          </a:xfrm>
          <a:prstGeom prst="line">
            <a:avLst/>
          </a:prstGeom>
          <a:ln>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19747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9"/>
            <a:ext cx="8229600" cy="9127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422777"/>
            <a:ext cx="8229600" cy="441846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26"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02239" y="5987814"/>
            <a:ext cx="1917627" cy="7473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8943825"/>
      </p:ext>
    </p:extLst>
  </p:cSld>
  <p:clrMap bg1="lt1" tx1="dk1" bg2="lt2" tx2="dk2" accent1="accent1" accent2="accent2" accent3="accent3" accent4="accent4" accent5="accent5" accent6="accent6" hlink="hlink" folHlink="folHlink"/>
  <p:sldLayoutIdLst>
    <p:sldLayoutId id="2147483655" r:id="rId1"/>
    <p:sldLayoutId id="2147483650" r:id="rId2"/>
    <p:sldLayoutId id="2147483649" r:id="rId3"/>
    <p:sldLayoutId id="2147483656" r:id="rId4"/>
    <p:sldLayoutId id="2147483657" r:id="rId5"/>
    <p:sldLayoutId id="2147483658" r:id="rId6"/>
    <p:sldLayoutId id="2147483659" r:id="rId7"/>
    <p:sldLayoutId id="2147483652" r:id="rId8"/>
    <p:sldLayoutId id="2147483653" r:id="rId9"/>
    <p:sldLayoutId id="2147483660" r:id="rId10"/>
    <p:sldLayoutId id="2147483661" r:id="rId11"/>
  </p:sldLayoutIdLst>
  <p:hf hdr="0" dt="0"/>
  <p:txStyles>
    <p:titleStyle>
      <a:lvl1pPr algn="l" defTabSz="457200" rtl="0" eaLnBrk="1" latinLnBrk="0" hangingPunct="1">
        <a:spcBef>
          <a:spcPct val="0"/>
        </a:spcBef>
        <a:buNone/>
        <a:defRPr sz="2400" b="1" kern="1200">
          <a:solidFill>
            <a:schemeClr val="tx1">
              <a:lumMod val="75000"/>
              <a:lumOff val="25000"/>
            </a:schemeClr>
          </a:solidFill>
          <a:latin typeface="Century Gothic" panose="020B0502020202020204" pitchFamily="34" charset="0"/>
          <a:ea typeface="+mj-ea"/>
          <a:cs typeface="+mj-cs"/>
        </a:defRPr>
      </a:lvl1pPr>
    </p:titleStyle>
    <p:bodyStyle>
      <a:lvl1pPr marL="342900" indent="-342900" algn="l" defTabSz="457200" rtl="0" eaLnBrk="1" latinLnBrk="0" hangingPunct="1">
        <a:spcBef>
          <a:spcPct val="20000"/>
        </a:spcBef>
        <a:buFont typeface="Arial"/>
        <a:buChar char="•"/>
        <a:defRPr sz="1600" kern="1200">
          <a:solidFill>
            <a:schemeClr val="tx1"/>
          </a:solidFill>
          <a:latin typeface="Century Gothic" panose="020B0502020202020204" pitchFamily="34" charset="0"/>
          <a:ea typeface="+mn-ea"/>
          <a:cs typeface="+mn-cs"/>
        </a:defRPr>
      </a:lvl1pPr>
      <a:lvl2pPr marL="742950" indent="-285750" algn="l" defTabSz="457200" rtl="0" eaLnBrk="1" latinLnBrk="0" hangingPunct="1">
        <a:spcBef>
          <a:spcPct val="20000"/>
        </a:spcBef>
        <a:buFont typeface="Arial"/>
        <a:buChar char="–"/>
        <a:defRPr sz="1600" kern="1200">
          <a:solidFill>
            <a:schemeClr val="tx1"/>
          </a:solidFill>
          <a:latin typeface="Century Gothic" panose="020B0502020202020204" pitchFamily="34" charset="0"/>
          <a:ea typeface="+mn-ea"/>
          <a:cs typeface="+mn-cs"/>
        </a:defRPr>
      </a:lvl2pPr>
      <a:lvl3pPr marL="1143000" indent="-228600" algn="l" defTabSz="457200" rtl="0" eaLnBrk="1" latinLnBrk="0" hangingPunct="1">
        <a:spcBef>
          <a:spcPct val="20000"/>
        </a:spcBef>
        <a:buFont typeface="Arial"/>
        <a:buChar char="•"/>
        <a:defRPr sz="1600" kern="1200">
          <a:solidFill>
            <a:schemeClr val="tx1"/>
          </a:solidFill>
          <a:latin typeface="Century Gothic" panose="020B0502020202020204" pitchFamily="34" charset="0"/>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Century Gothic" panose="020B0502020202020204" pitchFamily="34" charset="0"/>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Century Gothic" panose="020B0502020202020204" pitchFamily="34" charset="0"/>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8715"/>
            <a:ext cx="9144000" cy="343054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7663" y="3486556"/>
            <a:ext cx="9082317" cy="3430541"/>
          </a:xfrm>
          <a:prstGeom prst="rect">
            <a:avLst/>
          </a:prstGeom>
          <a:solidFill>
            <a:srgbClr val="0098C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CCT_Logo_Ext_RGB.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689979"/>
            <a:ext cx="5257068" cy="2044416"/>
          </a:xfrm>
          <a:prstGeom prst="rect">
            <a:avLst/>
          </a:prstGeom>
        </p:spPr>
      </p:pic>
      <p:pic>
        <p:nvPicPr>
          <p:cNvPr id="7" name="Picture 6" descr="POL.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00540"/>
            <a:ext cx="8575630" cy="482477"/>
          </a:xfrm>
          <a:prstGeom prst="rect">
            <a:avLst/>
          </a:prstGeom>
        </p:spPr>
      </p:pic>
      <p:sp>
        <p:nvSpPr>
          <p:cNvPr id="3" name="Title 2"/>
          <p:cNvSpPr>
            <a:spLocks noGrp="1"/>
          </p:cNvSpPr>
          <p:nvPr>
            <p:ph type="ctrTitle"/>
          </p:nvPr>
        </p:nvSpPr>
        <p:spPr>
          <a:xfrm>
            <a:off x="219076" y="4147906"/>
            <a:ext cx="8745537" cy="521992"/>
          </a:xfrm>
        </p:spPr>
        <p:txBody>
          <a:bodyPr>
            <a:normAutofit fontScale="90000"/>
          </a:bodyPr>
          <a:lstStyle/>
          <a:p>
            <a:pPr algn="ctr"/>
            <a:r>
              <a:rPr lang="en-US" altLang="en-US" sz="3100" dirty="0">
                <a:solidFill>
                  <a:schemeClr val="bg1"/>
                </a:solidFill>
              </a:rPr>
              <a:t>MEMORANDUM OF INCORPORATION (MOI)</a:t>
            </a:r>
            <a:endParaRPr lang="en-ZA" sz="3100" dirty="0">
              <a:solidFill>
                <a:schemeClr val="bg1"/>
              </a:solidFill>
            </a:endParaRPr>
          </a:p>
        </p:txBody>
      </p:sp>
    </p:spTree>
    <p:extLst>
      <p:ext uri="{BB962C8B-B14F-4D97-AF65-F5344CB8AC3E}">
        <p14:creationId xmlns:p14="http://schemas.microsoft.com/office/powerpoint/2010/main" val="46276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Why amend the MOI?</a:t>
            </a:r>
          </a:p>
        </p:txBody>
      </p:sp>
      <p:pic>
        <p:nvPicPr>
          <p:cNvPr id="4" name="Content Placeholder 3"/>
          <p:cNvPicPr>
            <a:picLocks noGrp="1" noChangeAspect="1"/>
          </p:cNvPicPr>
          <p:nvPr>
            <p:ph idx="1"/>
          </p:nvPr>
        </p:nvPicPr>
        <p:blipFill rotWithShape="1">
          <a:blip r:embed="rId2"/>
          <a:srcRect l="11948" t="56464" r="14816" b="23317"/>
          <a:stretch/>
        </p:blipFill>
        <p:spPr>
          <a:xfrm>
            <a:off x="443524" y="2882537"/>
            <a:ext cx="8243276" cy="1280160"/>
          </a:xfrm>
          <a:prstGeom prst="rect">
            <a:avLst/>
          </a:prstGeom>
        </p:spPr>
      </p:pic>
      <p:sp>
        <p:nvSpPr>
          <p:cNvPr id="6" name="TextBox 5"/>
          <p:cNvSpPr txBox="1"/>
          <p:nvPr/>
        </p:nvSpPr>
        <p:spPr>
          <a:xfrm>
            <a:off x="2486297" y="1741098"/>
            <a:ext cx="4171406" cy="338554"/>
          </a:xfrm>
          <a:prstGeom prst="rect">
            <a:avLst/>
          </a:prstGeom>
          <a:noFill/>
        </p:spPr>
        <p:txBody>
          <a:bodyPr wrap="square" rtlCol="0">
            <a:spAutoFit/>
          </a:bodyPr>
          <a:lstStyle/>
          <a:p>
            <a:r>
              <a:rPr lang="en-ZA" sz="1600" dirty="0">
                <a:latin typeface="Century Gothic" panose="020B0502020202020204" pitchFamily="34" charset="0"/>
              </a:rPr>
              <a:t>Reference: Clause 13.3 of the CID Policy</a:t>
            </a:r>
          </a:p>
        </p:txBody>
      </p:sp>
    </p:spTree>
    <p:extLst>
      <p:ext uri="{BB962C8B-B14F-4D97-AF65-F5344CB8AC3E}">
        <p14:creationId xmlns:p14="http://schemas.microsoft.com/office/powerpoint/2010/main" val="3273174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MOI changes impacting the Company</a:t>
            </a:r>
          </a:p>
        </p:txBody>
      </p:sp>
      <p:sp>
        <p:nvSpPr>
          <p:cNvPr id="3" name="Content Placeholder 2"/>
          <p:cNvSpPr>
            <a:spLocks noGrp="1"/>
          </p:cNvSpPr>
          <p:nvPr>
            <p:ph idx="1"/>
          </p:nvPr>
        </p:nvSpPr>
        <p:spPr>
          <a:xfrm>
            <a:off x="457200" y="1061884"/>
            <a:ext cx="8229600" cy="5250425"/>
          </a:xfrm>
        </p:spPr>
        <p:txBody>
          <a:bodyPr>
            <a:normAutofit lnSpcReduction="10000"/>
          </a:bodyPr>
          <a:lstStyle/>
          <a:p>
            <a:pPr marL="0" indent="0" algn="just">
              <a:buNone/>
            </a:pPr>
            <a:r>
              <a:rPr lang="en-ZA" u="sng" dirty="0"/>
              <a:t>Income Tax Act Compliance</a:t>
            </a:r>
          </a:p>
          <a:p>
            <a:pPr algn="just">
              <a:buFont typeface="Wingdings" panose="05000000000000000000" pitchFamily="2" charset="2"/>
              <a:buChar char="§"/>
            </a:pPr>
            <a:r>
              <a:rPr lang="en-ZA" dirty="0"/>
              <a:t>Includes the compliance requirements from SARS for the NPC to maintain its tax exemption status</a:t>
            </a:r>
          </a:p>
          <a:p>
            <a:pPr marL="0" indent="0" algn="just">
              <a:buNone/>
            </a:pPr>
            <a:endParaRPr lang="en-ZA" dirty="0"/>
          </a:p>
          <a:p>
            <a:pPr marL="0" indent="0" algn="just">
              <a:buNone/>
            </a:pPr>
            <a:r>
              <a:rPr lang="en-ZA" u="sng" dirty="0"/>
              <a:t>Members` meetings</a:t>
            </a:r>
          </a:p>
          <a:p>
            <a:pPr algn="just">
              <a:buFont typeface="Wingdings" panose="05000000000000000000" pitchFamily="2" charset="2"/>
              <a:buChar char="§"/>
            </a:pPr>
            <a:r>
              <a:rPr lang="en-ZA" dirty="0"/>
              <a:t>Members` meetings may be conducted by way of electronic communication</a:t>
            </a:r>
          </a:p>
          <a:p>
            <a:pPr algn="just">
              <a:buFont typeface="Wingdings" panose="05000000000000000000" pitchFamily="2" charset="2"/>
              <a:buChar char="§"/>
            </a:pPr>
            <a:r>
              <a:rPr lang="en-ZA" dirty="0"/>
              <a:t>Quorum for members` meetings reduced from 20% to 10%</a:t>
            </a:r>
          </a:p>
          <a:p>
            <a:pPr marL="0" indent="0" algn="just">
              <a:buNone/>
            </a:pPr>
            <a:endParaRPr lang="en-ZA" dirty="0"/>
          </a:p>
          <a:p>
            <a:pPr marL="0" indent="0" algn="just">
              <a:buNone/>
            </a:pPr>
            <a:r>
              <a:rPr lang="en-ZA" u="sng" dirty="0"/>
              <a:t>Annual Budget</a:t>
            </a:r>
          </a:p>
          <a:p>
            <a:pPr algn="just">
              <a:buFont typeface="Wingdings" panose="05000000000000000000" pitchFamily="2" charset="2"/>
              <a:buChar char="§"/>
            </a:pPr>
            <a:r>
              <a:rPr lang="en-ZA" dirty="0"/>
              <a:t>The Company shall submit an adjustment budget for the third and fourth quarter of each financial year, as approved at a board meeting, to the Executive Director by the end of March of the relevant year</a:t>
            </a:r>
          </a:p>
          <a:p>
            <a:pPr marL="0" indent="0" algn="just">
              <a:buNone/>
            </a:pPr>
            <a:endParaRPr lang="en-ZA" dirty="0"/>
          </a:p>
          <a:p>
            <a:pPr marL="0" indent="0" algn="just">
              <a:buNone/>
            </a:pPr>
            <a:r>
              <a:rPr lang="en-ZA" u="sng" dirty="0"/>
              <a:t>Annual Report</a:t>
            </a:r>
          </a:p>
          <a:p>
            <a:pPr algn="just">
              <a:buFont typeface="Wingdings" panose="05000000000000000000" pitchFamily="2" charset="2"/>
              <a:buChar char="§"/>
            </a:pPr>
            <a:r>
              <a:rPr lang="en-ZA" dirty="0"/>
              <a:t>Within three months of the AGM, the Company must provide the Executive Director and the relevant sub-council(s) with an annual report on its progress in implementing its business plan during the previous financial year together with the audited annual financial statements and auditors report as adopted at the AGM</a:t>
            </a:r>
          </a:p>
          <a:p>
            <a:pPr marL="0" indent="0" algn="just">
              <a:buNone/>
            </a:pPr>
            <a:endParaRPr lang="en-ZA" dirty="0"/>
          </a:p>
          <a:p>
            <a:pPr marL="0" indent="0">
              <a:buNone/>
            </a:pPr>
            <a:endParaRPr lang="en-ZA" dirty="0"/>
          </a:p>
          <a:p>
            <a:pPr>
              <a:buFontTx/>
              <a:buChar char="-"/>
            </a:pPr>
            <a:endParaRPr lang="en-ZA"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283606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MOI changes impacting the Board</a:t>
            </a:r>
          </a:p>
        </p:txBody>
      </p:sp>
      <p:sp>
        <p:nvSpPr>
          <p:cNvPr id="3" name="Content Placeholder 2"/>
          <p:cNvSpPr>
            <a:spLocks noGrp="1"/>
          </p:cNvSpPr>
          <p:nvPr>
            <p:ph idx="1"/>
          </p:nvPr>
        </p:nvSpPr>
        <p:spPr>
          <a:xfrm>
            <a:off x="457200" y="1272648"/>
            <a:ext cx="8229600" cy="4988816"/>
          </a:xfrm>
        </p:spPr>
        <p:txBody>
          <a:bodyPr>
            <a:normAutofit/>
          </a:bodyPr>
          <a:lstStyle/>
          <a:p>
            <a:pPr marL="0" indent="0" algn="just">
              <a:buNone/>
            </a:pPr>
            <a:r>
              <a:rPr lang="en-ZA" u="sng" dirty="0"/>
              <a:t>Board of Directors</a:t>
            </a:r>
          </a:p>
          <a:p>
            <a:pPr algn="just">
              <a:buFont typeface="Wingdings" panose="05000000000000000000" pitchFamily="2" charset="2"/>
              <a:buChar char="§"/>
            </a:pPr>
            <a:r>
              <a:rPr lang="en-ZA" dirty="0"/>
              <a:t>Persons eligible for election as a director must be members of the NPC </a:t>
            </a:r>
          </a:p>
          <a:p>
            <a:pPr marL="0" indent="0" algn="just">
              <a:buNone/>
            </a:pPr>
            <a:endParaRPr lang="en-ZA" u="sng" dirty="0"/>
          </a:p>
          <a:p>
            <a:pPr marL="0" indent="0" algn="just">
              <a:buNone/>
            </a:pPr>
            <a:r>
              <a:rPr lang="en-ZA" u="sng" dirty="0"/>
              <a:t>Board Meetings</a:t>
            </a:r>
          </a:p>
          <a:p>
            <a:pPr algn="just">
              <a:buFont typeface="Wingdings" panose="05000000000000000000" pitchFamily="2" charset="2"/>
              <a:buChar char="§"/>
            </a:pPr>
            <a:r>
              <a:rPr lang="en-ZA" dirty="0"/>
              <a:t>Any member of the NPC or local community may attend a board meeting subject to a written application the item and intended outcome at least 1 week prior to the board meeting</a:t>
            </a:r>
          </a:p>
          <a:p>
            <a:pPr algn="just">
              <a:buFont typeface="Wingdings" panose="05000000000000000000" pitchFamily="2" charset="2"/>
              <a:buChar char="§"/>
            </a:pPr>
            <a:r>
              <a:rPr lang="en-ZA" dirty="0"/>
              <a:t>Dates of board meetings to be held must appear on the website</a:t>
            </a:r>
          </a:p>
          <a:p>
            <a:pPr algn="just">
              <a:buFont typeface="Wingdings" panose="05000000000000000000" pitchFamily="2" charset="2"/>
              <a:buChar char="§"/>
            </a:pPr>
            <a:r>
              <a:rPr lang="en-ZA" dirty="0"/>
              <a:t>Board has the power to conduct a meeting entirely by electronic communication</a:t>
            </a:r>
          </a:p>
          <a:p>
            <a:pPr marL="0" indent="0" algn="just">
              <a:buNone/>
            </a:pPr>
            <a:endParaRPr lang="en-ZA" u="sng" dirty="0"/>
          </a:p>
          <a:p>
            <a:pPr marL="0" indent="0">
              <a:buNone/>
            </a:pPr>
            <a:endParaRPr lang="en-ZA" dirty="0"/>
          </a:p>
          <a:p>
            <a:pPr marL="0" indent="0">
              <a:buNone/>
            </a:pPr>
            <a:endParaRPr lang="en-ZA" dirty="0"/>
          </a:p>
        </p:txBody>
      </p:sp>
    </p:spTree>
    <p:extLst>
      <p:ext uri="{BB962C8B-B14F-4D97-AF65-F5344CB8AC3E}">
        <p14:creationId xmlns:p14="http://schemas.microsoft.com/office/powerpoint/2010/main" val="2996759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MOI changes impacting the members</a:t>
            </a:r>
          </a:p>
        </p:txBody>
      </p:sp>
      <p:sp>
        <p:nvSpPr>
          <p:cNvPr id="21" name="Content Placeholder 2"/>
          <p:cNvSpPr>
            <a:spLocks noGrp="1"/>
          </p:cNvSpPr>
          <p:nvPr>
            <p:ph idx="1"/>
          </p:nvPr>
        </p:nvSpPr>
        <p:spPr>
          <a:xfrm>
            <a:off x="457200" y="1272649"/>
            <a:ext cx="8229600" cy="4710140"/>
          </a:xfrm>
        </p:spPr>
        <p:txBody>
          <a:bodyPr>
            <a:normAutofit/>
          </a:bodyPr>
          <a:lstStyle/>
          <a:p>
            <a:pPr marL="0" indent="0" algn="just">
              <a:buNone/>
            </a:pPr>
            <a:r>
              <a:rPr lang="en-ZA" u="sng" dirty="0"/>
              <a:t>Membership</a:t>
            </a:r>
          </a:p>
          <a:p>
            <a:pPr algn="just">
              <a:buFont typeface="Wingdings" panose="05000000000000000000" pitchFamily="2" charset="2"/>
              <a:buChar char="§"/>
            </a:pPr>
            <a:r>
              <a:rPr lang="en-ZA" dirty="0"/>
              <a:t>Only property owners liable for the additional rate can apply for membership</a:t>
            </a:r>
          </a:p>
          <a:p>
            <a:pPr algn="just">
              <a:buFont typeface="Wingdings" panose="05000000000000000000" pitchFamily="2" charset="2"/>
              <a:buChar char="§"/>
            </a:pPr>
            <a:r>
              <a:rPr lang="en-ZA" dirty="0"/>
              <a:t>Membership cannot be denied to a person who qualifies for membership</a:t>
            </a:r>
          </a:p>
          <a:p>
            <a:pPr algn="just">
              <a:buFont typeface="Wingdings" panose="05000000000000000000" pitchFamily="2" charset="2"/>
              <a:buChar char="§"/>
            </a:pPr>
            <a:r>
              <a:rPr lang="en-ZA" dirty="0"/>
              <a:t>City of Cape Town is entitled to membership and 1 Vote</a:t>
            </a:r>
          </a:p>
          <a:p>
            <a:pPr marL="0" indent="0" algn="just">
              <a:buNone/>
            </a:pPr>
            <a:endParaRPr lang="en-ZA" dirty="0"/>
          </a:p>
          <a:p>
            <a:pPr marL="0" indent="0" algn="just">
              <a:buNone/>
            </a:pPr>
            <a:r>
              <a:rPr lang="en-ZA" u="sng" dirty="0"/>
              <a:t>Termination of Membership</a:t>
            </a:r>
          </a:p>
          <a:p>
            <a:pPr algn="just">
              <a:buFont typeface="Wingdings" panose="05000000000000000000" pitchFamily="2" charset="2"/>
              <a:buChar char="§"/>
            </a:pPr>
            <a:r>
              <a:rPr lang="en-ZA" dirty="0"/>
              <a:t>Members will cease to be members  when they receive a rates rebate</a:t>
            </a:r>
          </a:p>
          <a:p>
            <a:pPr algn="just">
              <a:buFont typeface="Wingdings" panose="05000000000000000000" pitchFamily="2" charset="2"/>
              <a:buChar char="§"/>
            </a:pPr>
            <a:r>
              <a:rPr lang="en-ZA" dirty="0"/>
              <a:t>When a member has not attended a members` meeting by person or by proxy for two consecutive years their membership is terminated, can immediately re-apply</a:t>
            </a:r>
          </a:p>
          <a:p>
            <a:pPr marL="0" indent="0" algn="just">
              <a:buNone/>
            </a:pPr>
            <a:endParaRPr lang="en-ZA" dirty="0"/>
          </a:p>
        </p:txBody>
      </p:sp>
    </p:spTree>
    <p:extLst>
      <p:ext uri="{BB962C8B-B14F-4D97-AF65-F5344CB8AC3E}">
        <p14:creationId xmlns:p14="http://schemas.microsoft.com/office/powerpoint/2010/main" val="39833217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MOI changes impacting the members con…</a:t>
            </a:r>
          </a:p>
        </p:txBody>
      </p:sp>
      <p:sp>
        <p:nvSpPr>
          <p:cNvPr id="3" name="Content Placeholder 2"/>
          <p:cNvSpPr>
            <a:spLocks noGrp="1"/>
          </p:cNvSpPr>
          <p:nvPr>
            <p:ph idx="1"/>
          </p:nvPr>
        </p:nvSpPr>
        <p:spPr/>
        <p:txBody>
          <a:bodyPr/>
          <a:lstStyle/>
          <a:p>
            <a:pPr marL="0" indent="0" algn="just">
              <a:buNone/>
            </a:pPr>
            <a:r>
              <a:rPr lang="en-ZA" u="sng" dirty="0"/>
              <a:t>Voting</a:t>
            </a:r>
          </a:p>
          <a:p>
            <a:pPr algn="just">
              <a:buFont typeface="Wingdings" panose="05000000000000000000" pitchFamily="2" charset="2"/>
              <a:buChar char="§"/>
            </a:pPr>
            <a:r>
              <a:rPr lang="en-ZA" dirty="0"/>
              <a:t>Every member shall have one vote for every R10 million valuation, or part their off, for each property to a maximum of 10 votes per property provided that the total number of votes assigned to one member under common ownership or control shall not exceed 33 1/3 percent of the total votes</a:t>
            </a:r>
          </a:p>
          <a:p>
            <a:pPr algn="just">
              <a:buFont typeface="Wingdings" panose="05000000000000000000" pitchFamily="2" charset="2"/>
              <a:buChar char="§"/>
            </a:pPr>
            <a:r>
              <a:rPr lang="en-ZA" dirty="0"/>
              <a:t>Where an individual member or members under common ownership or control own multiple properties within the CID, the votes are calculated as follows:</a:t>
            </a:r>
          </a:p>
          <a:p>
            <a:pPr algn="just">
              <a:buFont typeface="Wingdings" panose="05000000000000000000" pitchFamily="2" charset="2"/>
              <a:buChar char="§"/>
            </a:pPr>
            <a:r>
              <a:rPr lang="en-ZA" dirty="0"/>
              <a:t>Individual properties equal to or in excess of R5 million valuation are assigned 1 vote per R10 million valuation or part thereof, capped at 10 votes per property</a:t>
            </a:r>
          </a:p>
          <a:p>
            <a:pPr algn="just">
              <a:buFont typeface="Wingdings" panose="05000000000000000000" pitchFamily="2" charset="2"/>
              <a:buChar char="§"/>
            </a:pPr>
            <a:r>
              <a:rPr lang="en-ZA" dirty="0"/>
              <a:t>Individual properties with a valuation under R5 million are assigned 1 vote per R10        million valuation or part thereof, on the combined municipal valuation of such properties</a:t>
            </a:r>
          </a:p>
          <a:p>
            <a:pPr marL="0" indent="0">
              <a:buNone/>
            </a:pPr>
            <a:endParaRPr lang="en-ZA" dirty="0"/>
          </a:p>
        </p:txBody>
      </p:sp>
    </p:spTree>
    <p:extLst>
      <p:ext uri="{BB962C8B-B14F-4D97-AF65-F5344CB8AC3E}">
        <p14:creationId xmlns:p14="http://schemas.microsoft.com/office/powerpoint/2010/main" val="2601841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8715"/>
            <a:ext cx="9144000" cy="343054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7663" y="3486556"/>
            <a:ext cx="9082317" cy="3430541"/>
          </a:xfrm>
          <a:prstGeom prst="rect">
            <a:avLst/>
          </a:prstGeom>
          <a:solidFill>
            <a:srgbClr val="0098C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5" name="Picture 4" descr="CCT_Logo_Ext_RGB.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 y="689979"/>
            <a:ext cx="5257068" cy="2044416"/>
          </a:xfrm>
          <a:prstGeom prst="rect">
            <a:avLst/>
          </a:prstGeom>
        </p:spPr>
      </p:pic>
      <p:pic>
        <p:nvPicPr>
          <p:cNvPr id="7" name="Picture 6" descr="POL.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900540"/>
            <a:ext cx="8575630" cy="482477"/>
          </a:xfrm>
          <a:prstGeom prst="rect">
            <a:avLst/>
          </a:prstGeom>
        </p:spPr>
      </p:pic>
      <p:sp>
        <p:nvSpPr>
          <p:cNvPr id="8" name="Rectangle 2"/>
          <p:cNvSpPr txBox="1">
            <a:spLocks noChangeArrowheads="1"/>
          </p:cNvSpPr>
          <p:nvPr/>
        </p:nvSpPr>
        <p:spPr>
          <a:xfrm>
            <a:off x="3851275" y="2244086"/>
            <a:ext cx="5113338" cy="1443037"/>
          </a:xfrm>
          <a:prstGeom prst="rect">
            <a:avLst/>
          </a:prstGeom>
          <a:noFill/>
        </p:spPr>
        <p:txBody>
          <a:bodyPr vert="horz" lIns="91440" tIns="45720" rIns="91440" bIns="45720" rtlCol="0" anchor="t">
            <a:normAutofit/>
          </a:bodyPr>
          <a:lstStyle>
            <a:lvl1pPr algn="l" defTabSz="457200" rtl="0" eaLnBrk="1" latinLnBrk="0" hangingPunct="1">
              <a:spcBef>
                <a:spcPct val="0"/>
              </a:spcBef>
              <a:buNone/>
              <a:defRPr sz="2400" b="1" kern="1200">
                <a:solidFill>
                  <a:schemeClr val="tx1">
                    <a:lumMod val="75000"/>
                    <a:lumOff val="25000"/>
                  </a:schemeClr>
                </a:solidFill>
                <a:latin typeface="Century Gothic" panose="020B0502020202020204" pitchFamily="34" charset="0"/>
                <a:ea typeface="+mj-ea"/>
                <a:cs typeface="+mj-cs"/>
              </a:defRPr>
            </a:lvl1pPr>
          </a:lstStyle>
          <a:p>
            <a:pPr algn="ctr"/>
            <a:endParaRPr lang="en-US" altLang="en-US" dirty="0"/>
          </a:p>
        </p:txBody>
      </p:sp>
      <p:sp>
        <p:nvSpPr>
          <p:cNvPr id="3" name="Title 2"/>
          <p:cNvSpPr>
            <a:spLocks noGrp="1"/>
          </p:cNvSpPr>
          <p:nvPr>
            <p:ph type="ctrTitle"/>
          </p:nvPr>
        </p:nvSpPr>
        <p:spPr>
          <a:xfrm>
            <a:off x="219075" y="3698394"/>
            <a:ext cx="8745537" cy="521992"/>
          </a:xfrm>
        </p:spPr>
        <p:txBody>
          <a:bodyPr>
            <a:normAutofit fontScale="90000"/>
          </a:bodyPr>
          <a:lstStyle/>
          <a:p>
            <a:pPr algn="ctr"/>
            <a:br>
              <a:rPr lang="en-US" altLang="en-US" dirty="0"/>
            </a:br>
            <a:r>
              <a:rPr lang="en-US" altLang="en-US" sz="3100" dirty="0">
                <a:solidFill>
                  <a:schemeClr val="bg1"/>
                </a:solidFill>
              </a:rPr>
              <a:t>Thank you</a:t>
            </a:r>
            <a:endParaRPr lang="en-ZA" sz="3100" dirty="0">
              <a:solidFill>
                <a:schemeClr val="bg1"/>
              </a:solidFill>
            </a:endParaRPr>
          </a:p>
        </p:txBody>
      </p:sp>
    </p:spTree>
    <p:extLst>
      <p:ext uri="{BB962C8B-B14F-4D97-AF65-F5344CB8AC3E}">
        <p14:creationId xmlns:p14="http://schemas.microsoft.com/office/powerpoint/2010/main" val="31038154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01F3F06CA4E1A45A1294ED0F366EEAF" ma:contentTypeVersion="2" ma:contentTypeDescription="Create a new document." ma:contentTypeScope="" ma:versionID="ff46cc07f0382d4c62367ac44af92144">
  <xsd:schema xmlns:xsd="http://www.w3.org/2001/XMLSchema" xmlns:xs="http://www.w3.org/2001/XMLSchema" xmlns:p="http://schemas.microsoft.com/office/2006/metadata/properties" xmlns:ns2="d8b4e028-5ef3-457e-96d3-c71f62c642ca" targetNamespace="http://schemas.microsoft.com/office/2006/metadata/properties" ma:root="true" ma:fieldsID="1fef2bc2c6585438af809c00e306186d" ns2:_="">
    <xsd:import namespace="d8b4e028-5ef3-457e-96d3-c71f62c642c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b4e028-5ef3-457e-96d3-c71f62c642c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4D003FD-8B3B-4D19-959A-DB3EADFDE34D}">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d8b4e028-5ef3-457e-96d3-c71f62c642ca"/>
    <ds:schemaRef ds:uri="http://www.w3.org/XML/1998/namespace"/>
  </ds:schemaRefs>
</ds:datastoreItem>
</file>

<file path=customXml/itemProps2.xml><?xml version="1.0" encoding="utf-8"?>
<ds:datastoreItem xmlns:ds="http://schemas.openxmlformats.org/officeDocument/2006/customXml" ds:itemID="{F8469B93-F817-4ABC-AE32-F28269C87C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b4e028-5ef3-457e-96d3-c71f62c642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81A9803-BE80-4A7A-8D06-DDBB3B2F602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2302</TotalTime>
  <Words>574</Words>
  <Application>Microsoft Macintosh PowerPoint</Application>
  <PresentationFormat>On-screen Show (4:3)</PresentationFormat>
  <Paragraphs>56</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vt:lpstr>
      <vt:lpstr>Office Theme</vt:lpstr>
      <vt:lpstr>MEMORANDUM OF INCORPORATION (MOI)</vt:lpstr>
      <vt:lpstr>Why amend the MOI?</vt:lpstr>
      <vt:lpstr>MOI changes impacting the Company</vt:lpstr>
      <vt:lpstr>MOI changes impacting the Board</vt:lpstr>
      <vt:lpstr>MOI changes impacting the members</vt:lpstr>
      <vt:lpstr>MOI changes impacting the members con…</vt:lpstr>
      <vt:lpstr>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Apple</dc:creator>
  <cp:lastModifiedBy>Kiki Loubser</cp:lastModifiedBy>
  <cp:revision>400</cp:revision>
  <cp:lastPrinted>2023-06-29T13:13:24Z</cp:lastPrinted>
  <dcterms:created xsi:type="dcterms:W3CDTF">2014-02-22T20:02:07Z</dcterms:created>
  <dcterms:modified xsi:type="dcterms:W3CDTF">2023-11-16T10:25:25Z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0x010100101F3F06CA4E1A45A1294ED0F366EEAF</vt:lpwstr>
  </property>
</Properties>
</file>